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Bobby Jones Soft" charset="1" panose="00000000000000000000"/>
      <p:regular r:id="rId20"/>
    </p:embeddedFont>
    <p:embeddedFont>
      <p:font typeface="Jua" charset="1" panose="00000000000000000000"/>
      <p:regular r:id="rId21"/>
    </p:embeddedFont>
    <p:embeddedFont>
      <p:font typeface="Glacial Indifference" charset="1" panose="00000000000000000000"/>
      <p:regular r:id="rId22"/>
    </p:embeddedFont>
    <p:embeddedFont>
      <p:font typeface="Canva Sans" charset="1" panose="020B0503030501040103"/>
      <p:regular r:id="rId23"/>
    </p:embeddedFont>
    <p:embeddedFont>
      <p:font typeface="Calistoga" charset="1" panose="00000500000000000000"/>
      <p:regular r:id="rId24"/>
    </p:embeddedFont>
    <p:embeddedFont>
      <p:font typeface="Bobby Jones" charset="1" panose="00000000000000000000"/>
      <p:regular r:id="rId25"/>
    </p:embeddedFont>
    <p:embeddedFont>
      <p:font typeface="Canva Sans Bold" charset="1" panose="020B0803030501040103"/>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png" Type="http://schemas.openxmlformats.org/officeDocument/2006/relationships/image"/><Relationship Id="rId19" Target="../media/image18.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svg" Type="http://schemas.openxmlformats.org/officeDocument/2006/relationships/image"/><Relationship Id="rId11" Target="../media/image25.png" Type="http://schemas.openxmlformats.org/officeDocument/2006/relationships/image"/><Relationship Id="rId12" Target="../media/image26.svg" Type="http://schemas.openxmlformats.org/officeDocument/2006/relationships/image"/><Relationship Id="rId13" Target="../media/image27.png" Type="http://schemas.openxmlformats.org/officeDocument/2006/relationships/image"/><Relationship Id="rId14" Target="../media/image28.svg" Type="http://schemas.openxmlformats.org/officeDocument/2006/relationships/image"/><Relationship Id="rId2" Target="../media/image1.pn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21.png" Type="http://schemas.openxmlformats.org/officeDocument/2006/relationships/image"/><Relationship Id="rId8" Target="../media/image22.svg" Type="http://schemas.openxmlformats.org/officeDocument/2006/relationships/image"/><Relationship Id="rId9" Target="../media/image2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svg" Type="http://schemas.openxmlformats.org/officeDocument/2006/relationships/image"/><Relationship Id="rId11" Target="../media/image4.png" Type="http://schemas.openxmlformats.org/officeDocument/2006/relationships/image"/><Relationship Id="rId12" Target="../media/image5.svg" Type="http://schemas.openxmlformats.org/officeDocument/2006/relationships/image"/><Relationship Id="rId13" Target="../media/image8.png" Type="http://schemas.openxmlformats.org/officeDocument/2006/relationships/image"/><Relationship Id="rId14" Target="../media/image9.svg" Type="http://schemas.openxmlformats.org/officeDocument/2006/relationships/image"/><Relationship Id="rId15" Target="../media/image37.png" Type="http://schemas.openxmlformats.org/officeDocument/2006/relationships/image"/><Relationship Id="rId2" Target="../media/image1.pn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31.png" Type="http://schemas.openxmlformats.org/officeDocument/2006/relationships/image"/><Relationship Id="rId6" Target="../media/image32.sv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 Id="rId9" Target="../media/image3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8.png" Type="http://schemas.openxmlformats.org/officeDocument/2006/relationships/image"/><Relationship Id="rId4" Target="../media/image39.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4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43.png" Type="http://schemas.openxmlformats.org/officeDocument/2006/relationships/image"/><Relationship Id="rId6" Target="../media/image44.svg" Type="http://schemas.openxmlformats.org/officeDocument/2006/relationships/image"/><Relationship Id="rId7" Target="../media/image4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 Id="rId3" Target="../media/image47.svg" Type="http://schemas.openxmlformats.org/officeDocument/2006/relationships/image"/><Relationship Id="rId4" Target="../media/image4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svg" Type="http://schemas.openxmlformats.org/officeDocument/2006/relationships/image"/><Relationship Id="rId11" Target="../media/image51.png" Type="http://schemas.openxmlformats.org/officeDocument/2006/relationships/image"/><Relationship Id="rId12" Target="../media/image52.svg" Type="http://schemas.openxmlformats.org/officeDocument/2006/relationships/image"/><Relationship Id="rId2" Target="../media/image1.png" Type="http://schemas.openxmlformats.org/officeDocument/2006/relationships/image"/><Relationship Id="rId3" Target="../media/image31.png" Type="http://schemas.openxmlformats.org/officeDocument/2006/relationships/image"/><Relationship Id="rId4" Target="../media/image32.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 Id="rId9" Target="../media/image2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svg" Type="http://schemas.openxmlformats.org/officeDocument/2006/relationships/image"/><Relationship Id="rId2" Target="../media/image1.png" Type="http://schemas.openxmlformats.org/officeDocument/2006/relationships/image"/><Relationship Id="rId3" Target="../media/image53.png" Type="http://schemas.openxmlformats.org/officeDocument/2006/relationships/image"/><Relationship Id="rId4" Target="../media/image54.svg" Type="http://schemas.openxmlformats.org/officeDocument/2006/relationships/image"/><Relationship Id="rId5" Target="../media/image27.png" Type="http://schemas.openxmlformats.org/officeDocument/2006/relationships/image"/><Relationship Id="rId6" Target="../media/image28.sv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svg" Type="http://schemas.openxmlformats.org/officeDocument/2006/relationships/image"/><Relationship Id="rId11" Target="../media/image59.png" Type="http://schemas.openxmlformats.org/officeDocument/2006/relationships/image"/><Relationship Id="rId12" Target="../media/image60.svg" Type="http://schemas.openxmlformats.org/officeDocument/2006/relationships/image"/><Relationship Id="rId2" Target="../media/image1.png" Type="http://schemas.openxmlformats.org/officeDocument/2006/relationships/image"/><Relationship Id="rId3" Target="../media/image55.png" Type="http://schemas.openxmlformats.org/officeDocument/2006/relationships/image"/><Relationship Id="rId4" Target="../media/image56.svg" Type="http://schemas.openxmlformats.org/officeDocument/2006/relationships/image"/><Relationship Id="rId5" Target="../media/image33.png" Type="http://schemas.openxmlformats.org/officeDocument/2006/relationships/image"/><Relationship Id="rId6" Target="../media/image34.svg" Type="http://schemas.openxmlformats.org/officeDocument/2006/relationships/image"/><Relationship Id="rId7" Target="../media/image57.png" Type="http://schemas.openxmlformats.org/officeDocument/2006/relationships/image"/><Relationship Id="rId8" Target="../media/image58.svg" Type="http://schemas.openxmlformats.org/officeDocument/2006/relationships/image"/><Relationship Id="rId9" Target="../media/image1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svg" Type="http://schemas.openxmlformats.org/officeDocument/2006/relationships/image"/><Relationship Id="rId11" Target="../media/image65.png" Type="http://schemas.openxmlformats.org/officeDocument/2006/relationships/image"/><Relationship Id="rId12" Target="../media/image66.svg" Type="http://schemas.openxmlformats.org/officeDocument/2006/relationships/image"/><Relationship Id="rId2" Target="../media/image1.pn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61.png" Type="http://schemas.openxmlformats.org/officeDocument/2006/relationships/image"/><Relationship Id="rId6" Target="../media/image62.svg" Type="http://schemas.openxmlformats.org/officeDocument/2006/relationships/image"/><Relationship Id="rId7" Target="../media/image41.png" Type="http://schemas.openxmlformats.org/officeDocument/2006/relationships/image"/><Relationship Id="rId8" Target="../media/image42.svg" Type="http://schemas.openxmlformats.org/officeDocument/2006/relationships/image"/><Relationship Id="rId9" Target="../media/image6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 Id="rId3" Target="../media/image68.png" Type="http://schemas.openxmlformats.org/officeDocument/2006/relationships/image"/><Relationship Id="rId4" Target="../media/image6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svg" Type="http://schemas.openxmlformats.org/officeDocument/2006/relationships/image"/><Relationship Id="rId11" Target="../media/image65.png" Type="http://schemas.openxmlformats.org/officeDocument/2006/relationships/image"/><Relationship Id="rId12" Target="../media/image66.svg" Type="http://schemas.openxmlformats.org/officeDocument/2006/relationships/image"/><Relationship Id="rId2" Target="../media/image1.pn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61.png" Type="http://schemas.openxmlformats.org/officeDocument/2006/relationships/image"/><Relationship Id="rId6" Target="../media/image62.svg" Type="http://schemas.openxmlformats.org/officeDocument/2006/relationships/image"/><Relationship Id="rId7" Target="../media/image41.png" Type="http://schemas.openxmlformats.org/officeDocument/2006/relationships/image"/><Relationship Id="rId8" Target="../media/image42.svg" Type="http://schemas.openxmlformats.org/officeDocument/2006/relationships/image"/><Relationship Id="rId9" Target="../media/image6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svg" Type="http://schemas.openxmlformats.org/officeDocument/2006/relationships/image"/><Relationship Id="rId2" Target="../media/image1.png" Type="http://schemas.openxmlformats.org/officeDocument/2006/relationships/image"/><Relationship Id="rId3" Target="../media/image70.png" Type="http://schemas.openxmlformats.org/officeDocument/2006/relationships/image"/><Relationship Id="rId4" Target="../media/image71.svg" Type="http://schemas.openxmlformats.org/officeDocument/2006/relationships/image"/><Relationship Id="rId5" Target="../media/image72.png" Type="http://schemas.openxmlformats.org/officeDocument/2006/relationships/image"/><Relationship Id="rId6" Target="../media/image73.svg" Type="http://schemas.openxmlformats.org/officeDocument/2006/relationships/image"/><Relationship Id="rId7" Target="../media/image74.png" Type="http://schemas.openxmlformats.org/officeDocument/2006/relationships/image"/><Relationship Id="rId8" Target="../media/image75.svg" Type="http://schemas.openxmlformats.org/officeDocument/2006/relationships/image"/><Relationship Id="rId9" Target="../media/image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6.png" Type="http://schemas.openxmlformats.org/officeDocument/2006/relationships/image"/><Relationship Id="rId3" Target="../media/image7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89729">
            <a:off x="-501512" y="9845567"/>
            <a:ext cx="19919519" cy="8229600"/>
            <a:chOff x="0" y="0"/>
            <a:chExt cx="5377540" cy="2221690"/>
          </a:xfrm>
        </p:grpSpPr>
        <p:sp>
          <p:nvSpPr>
            <p:cNvPr name="Freeform 4" id="4"/>
            <p:cNvSpPr/>
            <p:nvPr/>
          </p:nvSpPr>
          <p:spPr>
            <a:xfrm flipH="false" flipV="false" rot="0">
              <a:off x="0" y="0"/>
              <a:ext cx="5377540" cy="2221690"/>
            </a:xfrm>
            <a:custGeom>
              <a:avLst/>
              <a:gdLst/>
              <a:ahLst/>
              <a:cxnLst/>
              <a:rect r="r" b="b" t="t" l="l"/>
              <a:pathLst>
                <a:path h="2221690" w="5377540">
                  <a:moveTo>
                    <a:pt x="10494" y="0"/>
                  </a:moveTo>
                  <a:lnTo>
                    <a:pt x="5367046" y="0"/>
                  </a:lnTo>
                  <a:cubicBezTo>
                    <a:pt x="5369829" y="0"/>
                    <a:pt x="5372498" y="1106"/>
                    <a:pt x="5374466" y="3074"/>
                  </a:cubicBezTo>
                  <a:cubicBezTo>
                    <a:pt x="5376434" y="5042"/>
                    <a:pt x="5377540" y="7711"/>
                    <a:pt x="5377540" y="10494"/>
                  </a:cubicBezTo>
                  <a:lnTo>
                    <a:pt x="5377540" y="2211196"/>
                  </a:lnTo>
                  <a:cubicBezTo>
                    <a:pt x="5377540" y="2216992"/>
                    <a:pt x="5372841" y="2221690"/>
                    <a:pt x="5367046" y="2221690"/>
                  </a:cubicBezTo>
                  <a:lnTo>
                    <a:pt x="10494" y="2221690"/>
                  </a:lnTo>
                  <a:cubicBezTo>
                    <a:pt x="7711" y="2221690"/>
                    <a:pt x="5042" y="2220585"/>
                    <a:pt x="3074" y="2218617"/>
                  </a:cubicBezTo>
                  <a:cubicBezTo>
                    <a:pt x="1106" y="2216649"/>
                    <a:pt x="0" y="2213979"/>
                    <a:pt x="0" y="2211196"/>
                  </a:cubicBezTo>
                  <a:lnTo>
                    <a:pt x="0" y="10494"/>
                  </a:lnTo>
                  <a:cubicBezTo>
                    <a:pt x="0" y="4698"/>
                    <a:pt x="4698" y="0"/>
                    <a:pt x="10494" y="0"/>
                  </a:cubicBezTo>
                  <a:close/>
                </a:path>
              </a:pathLst>
            </a:custGeom>
            <a:solidFill>
              <a:srgbClr val="34622F"/>
            </a:solidFill>
          </p:spPr>
        </p:sp>
        <p:sp>
          <p:nvSpPr>
            <p:cNvPr name="TextBox 5" id="5"/>
            <p:cNvSpPr txBox="true"/>
            <p:nvPr/>
          </p:nvSpPr>
          <p:spPr>
            <a:xfrm>
              <a:off x="0" y="-47625"/>
              <a:ext cx="5377540" cy="2269315"/>
            </a:xfrm>
            <a:prstGeom prst="rect">
              <a:avLst/>
            </a:prstGeom>
          </p:spPr>
          <p:txBody>
            <a:bodyPr anchor="ctr" rtlCol="false" tIns="50800" lIns="50800" bIns="50800" rIns="50800"/>
            <a:lstStyle/>
            <a:p>
              <a:pPr algn="ctr">
                <a:lnSpc>
                  <a:spcPts val="3266"/>
                </a:lnSpc>
              </a:pPr>
            </a:p>
          </p:txBody>
        </p:sp>
      </p:grpSp>
      <p:sp>
        <p:nvSpPr>
          <p:cNvPr name="Freeform 6" id="6"/>
          <p:cNvSpPr/>
          <p:nvPr/>
        </p:nvSpPr>
        <p:spPr>
          <a:xfrm flipH="false" flipV="false" rot="0">
            <a:off x="1680100" y="650469"/>
            <a:ext cx="14927799" cy="9180597"/>
          </a:xfrm>
          <a:custGeom>
            <a:avLst/>
            <a:gdLst/>
            <a:ahLst/>
            <a:cxnLst/>
            <a:rect r="r" b="b" t="t" l="l"/>
            <a:pathLst>
              <a:path h="9180597" w="14927799">
                <a:moveTo>
                  <a:pt x="0" y="0"/>
                </a:moveTo>
                <a:lnTo>
                  <a:pt x="14927800" y="0"/>
                </a:lnTo>
                <a:lnTo>
                  <a:pt x="14927800" y="9180596"/>
                </a:lnTo>
                <a:lnTo>
                  <a:pt x="0" y="918059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344494">
            <a:off x="1045324" y="1545509"/>
            <a:ext cx="2701583" cy="2387217"/>
          </a:xfrm>
          <a:custGeom>
            <a:avLst/>
            <a:gdLst/>
            <a:ahLst/>
            <a:cxnLst/>
            <a:rect r="r" b="b" t="t" l="l"/>
            <a:pathLst>
              <a:path h="2387217" w="2701583">
                <a:moveTo>
                  <a:pt x="0" y="0"/>
                </a:moveTo>
                <a:lnTo>
                  <a:pt x="2701584" y="0"/>
                </a:lnTo>
                <a:lnTo>
                  <a:pt x="2701584" y="2387217"/>
                </a:lnTo>
                <a:lnTo>
                  <a:pt x="0" y="23872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2937761" y="5240767"/>
            <a:ext cx="5427176" cy="9713066"/>
          </a:xfrm>
          <a:custGeom>
            <a:avLst/>
            <a:gdLst/>
            <a:ahLst/>
            <a:cxnLst/>
            <a:rect r="r" b="b" t="t" l="l"/>
            <a:pathLst>
              <a:path h="9713066" w="5427176">
                <a:moveTo>
                  <a:pt x="0" y="0"/>
                </a:moveTo>
                <a:lnTo>
                  <a:pt x="5427176" y="0"/>
                </a:lnTo>
                <a:lnTo>
                  <a:pt x="5427176" y="9713066"/>
                </a:lnTo>
                <a:lnTo>
                  <a:pt x="0" y="971306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6607900" y="4272422"/>
            <a:ext cx="4044705" cy="647153"/>
          </a:xfrm>
          <a:custGeom>
            <a:avLst/>
            <a:gdLst/>
            <a:ahLst/>
            <a:cxnLst/>
            <a:rect r="r" b="b" t="t" l="l"/>
            <a:pathLst>
              <a:path h="647153" w="4044705">
                <a:moveTo>
                  <a:pt x="0" y="0"/>
                </a:moveTo>
                <a:lnTo>
                  <a:pt x="4044705" y="0"/>
                </a:lnTo>
                <a:lnTo>
                  <a:pt x="4044705" y="647153"/>
                </a:lnTo>
                <a:lnTo>
                  <a:pt x="0" y="64715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true" flipV="false" rot="0">
            <a:off x="-2431977" y="1028700"/>
            <a:ext cx="4112078" cy="657932"/>
          </a:xfrm>
          <a:custGeom>
            <a:avLst/>
            <a:gdLst/>
            <a:ahLst/>
            <a:cxnLst/>
            <a:rect r="r" b="b" t="t" l="l"/>
            <a:pathLst>
              <a:path h="657932" w="4112078">
                <a:moveTo>
                  <a:pt x="4112077" y="0"/>
                </a:moveTo>
                <a:lnTo>
                  <a:pt x="0" y="0"/>
                </a:lnTo>
                <a:lnTo>
                  <a:pt x="0" y="657932"/>
                </a:lnTo>
                <a:lnTo>
                  <a:pt x="4112077" y="657932"/>
                </a:lnTo>
                <a:lnTo>
                  <a:pt x="4112077"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4398855" y="1357666"/>
            <a:ext cx="2593564" cy="2593564"/>
          </a:xfrm>
          <a:custGeom>
            <a:avLst/>
            <a:gdLst/>
            <a:ahLst/>
            <a:cxnLst/>
            <a:rect r="r" b="b" t="t" l="l"/>
            <a:pathLst>
              <a:path h="2593564" w="2593564">
                <a:moveTo>
                  <a:pt x="0" y="0"/>
                </a:moveTo>
                <a:lnTo>
                  <a:pt x="2593564" y="0"/>
                </a:lnTo>
                <a:lnTo>
                  <a:pt x="2593564" y="2593565"/>
                </a:lnTo>
                <a:lnTo>
                  <a:pt x="0" y="259356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false" flipV="false" rot="0">
            <a:off x="7973659" y="1028700"/>
            <a:ext cx="2340683" cy="2109876"/>
          </a:xfrm>
          <a:custGeom>
            <a:avLst/>
            <a:gdLst/>
            <a:ahLst/>
            <a:cxnLst/>
            <a:rect r="r" b="b" t="t" l="l"/>
            <a:pathLst>
              <a:path h="2109876" w="2340683">
                <a:moveTo>
                  <a:pt x="0" y="0"/>
                </a:moveTo>
                <a:lnTo>
                  <a:pt x="2340682" y="0"/>
                </a:lnTo>
                <a:lnTo>
                  <a:pt x="2340682" y="2109876"/>
                </a:lnTo>
                <a:lnTo>
                  <a:pt x="0" y="2109876"/>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3" id="13"/>
          <p:cNvSpPr txBox="true"/>
          <p:nvPr/>
        </p:nvSpPr>
        <p:spPr>
          <a:xfrm rot="0">
            <a:off x="4250279" y="3667959"/>
            <a:ext cx="9728235" cy="2820168"/>
          </a:xfrm>
          <a:prstGeom prst="rect">
            <a:avLst/>
          </a:prstGeom>
        </p:spPr>
        <p:txBody>
          <a:bodyPr anchor="t" rtlCol="false" tIns="0" lIns="0" bIns="0" rIns="0">
            <a:spAutoFit/>
          </a:bodyPr>
          <a:lstStyle/>
          <a:p>
            <a:pPr algn="ctr">
              <a:lnSpc>
                <a:spcPts val="11020"/>
              </a:lnSpc>
            </a:pPr>
            <a:r>
              <a:rPr lang="en-US" sz="9500">
                <a:solidFill>
                  <a:srgbClr val="544541"/>
                </a:solidFill>
                <a:latin typeface="Bobby Jones Soft"/>
                <a:ea typeface="Bobby Jones Soft"/>
                <a:cs typeface="Bobby Jones Soft"/>
                <a:sym typeface="Bobby Jones Soft"/>
              </a:rPr>
              <a:t>INVISIBLE electronic waste</a:t>
            </a:r>
          </a:p>
        </p:txBody>
      </p:sp>
      <p:sp>
        <p:nvSpPr>
          <p:cNvPr name="Freeform 14" id="14"/>
          <p:cNvSpPr/>
          <p:nvPr/>
        </p:nvSpPr>
        <p:spPr>
          <a:xfrm flipH="false" flipV="false" rot="0">
            <a:off x="-51140" y="4272422"/>
            <a:ext cx="4894512" cy="6797933"/>
          </a:xfrm>
          <a:custGeom>
            <a:avLst/>
            <a:gdLst/>
            <a:ahLst/>
            <a:cxnLst/>
            <a:rect r="r" b="b" t="t" l="l"/>
            <a:pathLst>
              <a:path h="6797933" w="4894512">
                <a:moveTo>
                  <a:pt x="0" y="0"/>
                </a:moveTo>
                <a:lnTo>
                  <a:pt x="4894512" y="0"/>
                </a:lnTo>
                <a:lnTo>
                  <a:pt x="4894512" y="6797934"/>
                </a:lnTo>
                <a:lnTo>
                  <a:pt x="0" y="6797934"/>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5" id="15"/>
          <p:cNvSpPr/>
          <p:nvPr/>
        </p:nvSpPr>
        <p:spPr>
          <a:xfrm flipH="false" flipV="false" rot="0">
            <a:off x="3859542" y="1686632"/>
            <a:ext cx="3109623" cy="3109623"/>
          </a:xfrm>
          <a:custGeom>
            <a:avLst/>
            <a:gdLst/>
            <a:ahLst/>
            <a:cxnLst/>
            <a:rect r="r" b="b" t="t" l="l"/>
            <a:pathLst>
              <a:path h="3109623" w="3109623">
                <a:moveTo>
                  <a:pt x="0" y="0"/>
                </a:moveTo>
                <a:lnTo>
                  <a:pt x="3109622" y="0"/>
                </a:lnTo>
                <a:lnTo>
                  <a:pt x="3109622" y="3109623"/>
                </a:lnTo>
                <a:lnTo>
                  <a:pt x="0" y="3109623"/>
                </a:lnTo>
                <a:lnTo>
                  <a:pt x="0" y="0"/>
                </a:lnTo>
                <a:close/>
              </a:path>
            </a:pathLst>
          </a:custGeom>
          <a:blipFill>
            <a:blip r:embed="rId17"/>
            <a:stretch>
              <a:fillRect l="0" t="0" r="0" b="0"/>
            </a:stretch>
          </a:blipFill>
        </p:spPr>
      </p:sp>
      <p:sp>
        <p:nvSpPr>
          <p:cNvPr name="TextBox 16" id="16"/>
          <p:cNvSpPr txBox="true"/>
          <p:nvPr/>
        </p:nvSpPr>
        <p:spPr>
          <a:xfrm rot="0">
            <a:off x="5572517" y="6644387"/>
            <a:ext cx="7142966" cy="800723"/>
          </a:xfrm>
          <a:prstGeom prst="rect">
            <a:avLst/>
          </a:prstGeom>
        </p:spPr>
        <p:txBody>
          <a:bodyPr anchor="t" rtlCol="false" tIns="0" lIns="0" bIns="0" rIns="0">
            <a:spAutoFit/>
          </a:bodyPr>
          <a:lstStyle/>
          <a:p>
            <a:pPr algn="ctr" marL="0" indent="0" lvl="0">
              <a:lnSpc>
                <a:spcPts val="5744"/>
              </a:lnSpc>
              <a:spcBef>
                <a:spcPct val="0"/>
              </a:spcBef>
            </a:pPr>
            <a:r>
              <a:rPr lang="en-US" sz="4103">
                <a:solidFill>
                  <a:srgbClr val="544541"/>
                </a:solidFill>
                <a:latin typeface="Jua"/>
                <a:ea typeface="Jua"/>
                <a:cs typeface="Jua"/>
                <a:sym typeface="Jua"/>
              </a:rPr>
              <a:t>team blue</a:t>
            </a:r>
          </a:p>
        </p:txBody>
      </p:sp>
      <p:sp>
        <p:nvSpPr>
          <p:cNvPr name="TextBox 17" id="17"/>
          <p:cNvSpPr txBox="true"/>
          <p:nvPr/>
        </p:nvSpPr>
        <p:spPr>
          <a:xfrm rot="0">
            <a:off x="11615358" y="9443273"/>
            <a:ext cx="6672642" cy="756533"/>
          </a:xfrm>
          <a:prstGeom prst="rect">
            <a:avLst/>
          </a:prstGeom>
        </p:spPr>
        <p:txBody>
          <a:bodyPr anchor="t" rtlCol="false" tIns="0" lIns="0" bIns="0" rIns="0">
            <a:spAutoFit/>
          </a:bodyPr>
          <a:lstStyle/>
          <a:p>
            <a:pPr algn="ctr">
              <a:lnSpc>
                <a:spcPts val="1257"/>
              </a:lnSpc>
              <a:spcBef>
                <a:spcPct val="0"/>
              </a:spcBef>
            </a:pPr>
            <a:r>
              <a:rPr lang="en-US" sz="897" spc="125">
                <a:solidFill>
                  <a:srgbClr val="000000"/>
                </a:solidFill>
                <a:latin typeface="Glacial Indifference"/>
                <a:ea typeface="Glacial Indifference"/>
                <a:cs typeface="Glacial Indifference"/>
                <a:sym typeface="Glacial Indifference"/>
              </a:rPr>
              <a:t>The project “</a:t>
            </a:r>
            <a:r>
              <a:rPr lang="en-US" sz="897" spc="125">
                <a:solidFill>
                  <a:srgbClr val="000000"/>
                </a:solidFill>
                <a:latin typeface="Glacial Indifference"/>
                <a:ea typeface="Glacial Indifference"/>
                <a:cs typeface="Glacial Indifference"/>
                <a:sym typeface="Glacial Indifference"/>
              </a:rPr>
              <a:t>FACTS VET Force: Empowering VET Teachers and Students Against Disinformation” (2023-2-ES01-KA210-VET-000183017) is co-funded by the European Union. The views and opinions expressed in this publication are those of the author(s) only and do not necessarily reflect those of the European Union or the Spanish Service for the Internationalisation of Education (SEPIE). Neither the European Union nor the National Agency SEPIE can be held responsible for them.</a:t>
            </a:r>
          </a:p>
        </p:txBody>
      </p:sp>
      <p:sp>
        <p:nvSpPr>
          <p:cNvPr name="Freeform 18" id="18"/>
          <p:cNvSpPr/>
          <p:nvPr/>
        </p:nvSpPr>
        <p:spPr>
          <a:xfrm flipH="false" flipV="false" rot="0">
            <a:off x="6986440" y="3241444"/>
            <a:ext cx="2157560" cy="480956"/>
          </a:xfrm>
          <a:custGeom>
            <a:avLst/>
            <a:gdLst/>
            <a:ahLst/>
            <a:cxnLst/>
            <a:rect r="r" b="b" t="t" l="l"/>
            <a:pathLst>
              <a:path h="480956" w="2157560">
                <a:moveTo>
                  <a:pt x="0" y="0"/>
                </a:moveTo>
                <a:lnTo>
                  <a:pt x="2157560" y="0"/>
                </a:lnTo>
                <a:lnTo>
                  <a:pt x="2157560" y="480956"/>
                </a:lnTo>
                <a:lnTo>
                  <a:pt x="0" y="480956"/>
                </a:lnTo>
                <a:lnTo>
                  <a:pt x="0" y="0"/>
                </a:lnTo>
                <a:close/>
              </a:path>
            </a:pathLst>
          </a:custGeom>
          <a:blipFill>
            <a:blip r:embed="rId18"/>
            <a:stretch>
              <a:fillRect l="0" t="0" r="0" b="0"/>
            </a:stretch>
          </a:blipFill>
        </p:spPr>
      </p:sp>
      <p:sp>
        <p:nvSpPr>
          <p:cNvPr name="Freeform 19" id="19"/>
          <p:cNvSpPr/>
          <p:nvPr/>
        </p:nvSpPr>
        <p:spPr>
          <a:xfrm flipH="false" flipV="false" rot="0">
            <a:off x="17463617" y="97267"/>
            <a:ext cx="733235" cy="488518"/>
          </a:xfrm>
          <a:custGeom>
            <a:avLst/>
            <a:gdLst/>
            <a:ahLst/>
            <a:cxnLst/>
            <a:rect r="r" b="b" t="t" l="l"/>
            <a:pathLst>
              <a:path h="488518" w="733235">
                <a:moveTo>
                  <a:pt x="0" y="0"/>
                </a:moveTo>
                <a:lnTo>
                  <a:pt x="733235" y="0"/>
                </a:lnTo>
                <a:lnTo>
                  <a:pt x="733235" y="488518"/>
                </a:lnTo>
                <a:lnTo>
                  <a:pt x="0" y="488518"/>
                </a:lnTo>
                <a:lnTo>
                  <a:pt x="0" y="0"/>
                </a:lnTo>
                <a:close/>
              </a:path>
            </a:pathLst>
          </a:custGeom>
          <a:blipFill>
            <a:blip r:embed="rId19"/>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0">
            <a:off x="1028700" y="4089378"/>
            <a:ext cx="16089949" cy="4241590"/>
            <a:chOff x="0" y="0"/>
            <a:chExt cx="4237682" cy="1117127"/>
          </a:xfrm>
        </p:grpSpPr>
        <p:sp>
          <p:nvSpPr>
            <p:cNvPr name="Freeform 4" id="4"/>
            <p:cNvSpPr/>
            <p:nvPr/>
          </p:nvSpPr>
          <p:spPr>
            <a:xfrm flipH="false" flipV="false" rot="0">
              <a:off x="0" y="0"/>
              <a:ext cx="4237682" cy="1117127"/>
            </a:xfrm>
            <a:custGeom>
              <a:avLst/>
              <a:gdLst/>
              <a:ahLst/>
              <a:cxnLst/>
              <a:rect r="r" b="b" t="t" l="l"/>
              <a:pathLst>
                <a:path h="1117127" w="4237682">
                  <a:moveTo>
                    <a:pt x="24539" y="0"/>
                  </a:moveTo>
                  <a:lnTo>
                    <a:pt x="4213142" y="0"/>
                  </a:lnTo>
                  <a:cubicBezTo>
                    <a:pt x="4226695" y="0"/>
                    <a:pt x="4237682" y="10987"/>
                    <a:pt x="4237682" y="24539"/>
                  </a:cubicBezTo>
                  <a:lnTo>
                    <a:pt x="4237682" y="1092587"/>
                  </a:lnTo>
                  <a:cubicBezTo>
                    <a:pt x="4237682" y="1099095"/>
                    <a:pt x="4235097" y="1105337"/>
                    <a:pt x="4230494" y="1109939"/>
                  </a:cubicBezTo>
                  <a:cubicBezTo>
                    <a:pt x="4225892" y="1114541"/>
                    <a:pt x="4219651" y="1117127"/>
                    <a:pt x="4213142" y="1117127"/>
                  </a:cubicBezTo>
                  <a:lnTo>
                    <a:pt x="24539" y="1117127"/>
                  </a:lnTo>
                  <a:cubicBezTo>
                    <a:pt x="10987" y="1117127"/>
                    <a:pt x="0" y="1106140"/>
                    <a:pt x="0" y="1092587"/>
                  </a:cubicBezTo>
                  <a:lnTo>
                    <a:pt x="0" y="24539"/>
                  </a:lnTo>
                  <a:cubicBezTo>
                    <a:pt x="0" y="10987"/>
                    <a:pt x="10987" y="0"/>
                    <a:pt x="24539" y="0"/>
                  </a:cubicBezTo>
                  <a:close/>
                </a:path>
              </a:pathLst>
            </a:custGeom>
            <a:solidFill>
              <a:srgbClr val="FFFFFF"/>
            </a:solidFill>
          </p:spPr>
        </p:sp>
        <p:sp>
          <p:nvSpPr>
            <p:cNvPr name="TextBox 5" id="5"/>
            <p:cNvSpPr txBox="true"/>
            <p:nvPr/>
          </p:nvSpPr>
          <p:spPr>
            <a:xfrm>
              <a:off x="0" y="-47625"/>
              <a:ext cx="4237682" cy="1164752"/>
            </a:xfrm>
            <a:prstGeom prst="rect">
              <a:avLst/>
            </a:prstGeom>
          </p:spPr>
          <p:txBody>
            <a:bodyPr anchor="ctr" rtlCol="false" tIns="50800" lIns="50800" bIns="50800" rIns="50800"/>
            <a:lstStyle/>
            <a:p>
              <a:pPr algn="ctr">
                <a:lnSpc>
                  <a:spcPts val="3266"/>
                </a:lnSpc>
              </a:pPr>
            </a:p>
          </p:txBody>
        </p:sp>
      </p:grpSp>
      <p:grpSp>
        <p:nvGrpSpPr>
          <p:cNvPr name="Group 6" id="6"/>
          <p:cNvGrpSpPr/>
          <p:nvPr/>
        </p:nvGrpSpPr>
        <p:grpSpPr>
          <a:xfrm rot="-89729">
            <a:off x="-501512" y="9516832"/>
            <a:ext cx="19919519" cy="8229600"/>
            <a:chOff x="0" y="0"/>
            <a:chExt cx="5377540" cy="2221690"/>
          </a:xfrm>
        </p:grpSpPr>
        <p:sp>
          <p:nvSpPr>
            <p:cNvPr name="Freeform 7" id="7"/>
            <p:cNvSpPr/>
            <p:nvPr/>
          </p:nvSpPr>
          <p:spPr>
            <a:xfrm flipH="false" flipV="false" rot="0">
              <a:off x="0" y="0"/>
              <a:ext cx="5377540" cy="2221690"/>
            </a:xfrm>
            <a:custGeom>
              <a:avLst/>
              <a:gdLst/>
              <a:ahLst/>
              <a:cxnLst/>
              <a:rect r="r" b="b" t="t" l="l"/>
              <a:pathLst>
                <a:path h="2221690" w="5377540">
                  <a:moveTo>
                    <a:pt x="10494" y="0"/>
                  </a:moveTo>
                  <a:lnTo>
                    <a:pt x="5367046" y="0"/>
                  </a:lnTo>
                  <a:cubicBezTo>
                    <a:pt x="5369829" y="0"/>
                    <a:pt x="5372498" y="1106"/>
                    <a:pt x="5374466" y="3074"/>
                  </a:cubicBezTo>
                  <a:cubicBezTo>
                    <a:pt x="5376434" y="5042"/>
                    <a:pt x="5377540" y="7711"/>
                    <a:pt x="5377540" y="10494"/>
                  </a:cubicBezTo>
                  <a:lnTo>
                    <a:pt x="5377540" y="2211196"/>
                  </a:lnTo>
                  <a:cubicBezTo>
                    <a:pt x="5377540" y="2216992"/>
                    <a:pt x="5372841" y="2221690"/>
                    <a:pt x="5367046" y="2221690"/>
                  </a:cubicBezTo>
                  <a:lnTo>
                    <a:pt x="10494" y="2221690"/>
                  </a:lnTo>
                  <a:cubicBezTo>
                    <a:pt x="7711" y="2221690"/>
                    <a:pt x="5042" y="2220585"/>
                    <a:pt x="3074" y="2218617"/>
                  </a:cubicBezTo>
                  <a:cubicBezTo>
                    <a:pt x="1106" y="2216649"/>
                    <a:pt x="0" y="2213979"/>
                    <a:pt x="0" y="2211196"/>
                  </a:cubicBezTo>
                  <a:lnTo>
                    <a:pt x="0" y="10494"/>
                  </a:lnTo>
                  <a:cubicBezTo>
                    <a:pt x="0" y="4698"/>
                    <a:pt x="4698" y="0"/>
                    <a:pt x="10494" y="0"/>
                  </a:cubicBezTo>
                  <a:close/>
                </a:path>
              </a:pathLst>
            </a:custGeom>
            <a:solidFill>
              <a:srgbClr val="34622F"/>
            </a:solidFill>
          </p:spPr>
        </p:sp>
        <p:sp>
          <p:nvSpPr>
            <p:cNvPr name="TextBox 8" id="8"/>
            <p:cNvSpPr txBox="true"/>
            <p:nvPr/>
          </p:nvSpPr>
          <p:spPr>
            <a:xfrm>
              <a:off x="0" y="-47625"/>
              <a:ext cx="5377540" cy="2269315"/>
            </a:xfrm>
            <a:prstGeom prst="rect">
              <a:avLst/>
            </a:prstGeom>
          </p:spPr>
          <p:txBody>
            <a:bodyPr anchor="ctr" rtlCol="false" tIns="50800" lIns="50800" bIns="50800" rIns="50800"/>
            <a:lstStyle/>
            <a:p>
              <a:pPr algn="ctr">
                <a:lnSpc>
                  <a:spcPts val="3266"/>
                </a:lnSpc>
              </a:pPr>
            </a:p>
          </p:txBody>
        </p:sp>
      </p:grpSp>
      <p:sp>
        <p:nvSpPr>
          <p:cNvPr name="Freeform 9" id="9"/>
          <p:cNvSpPr/>
          <p:nvPr/>
        </p:nvSpPr>
        <p:spPr>
          <a:xfrm flipH="true" flipV="false" rot="-193883">
            <a:off x="-2544500" y="9149390"/>
            <a:ext cx="6049279" cy="967885"/>
          </a:xfrm>
          <a:custGeom>
            <a:avLst/>
            <a:gdLst/>
            <a:ahLst/>
            <a:cxnLst/>
            <a:rect r="r" b="b" t="t" l="l"/>
            <a:pathLst>
              <a:path h="967885" w="6049279">
                <a:moveTo>
                  <a:pt x="6049279" y="0"/>
                </a:moveTo>
                <a:lnTo>
                  <a:pt x="0" y="0"/>
                </a:lnTo>
                <a:lnTo>
                  <a:pt x="0" y="967885"/>
                </a:lnTo>
                <a:lnTo>
                  <a:pt x="6049279" y="967885"/>
                </a:lnTo>
                <a:lnTo>
                  <a:pt x="604927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2329321" y="1443177"/>
            <a:ext cx="13629357" cy="2071792"/>
          </a:xfrm>
          <a:prstGeom prst="rect">
            <a:avLst/>
          </a:prstGeom>
        </p:spPr>
        <p:txBody>
          <a:bodyPr anchor="t" rtlCol="false" tIns="0" lIns="0" bIns="0" rIns="0">
            <a:spAutoFit/>
          </a:bodyPr>
          <a:lstStyle/>
          <a:p>
            <a:pPr algn="ctr" marL="0" indent="0" lvl="0">
              <a:lnSpc>
                <a:spcPts val="16688"/>
              </a:lnSpc>
              <a:spcBef>
                <a:spcPct val="0"/>
              </a:spcBef>
            </a:pPr>
            <a:r>
              <a:rPr lang="en-US" sz="11920">
                <a:solidFill>
                  <a:srgbClr val="000000"/>
                </a:solidFill>
                <a:latin typeface="Bobby Jones Soft"/>
                <a:ea typeface="Bobby Jones Soft"/>
                <a:cs typeface="Bobby Jones Soft"/>
                <a:sym typeface="Bobby Jones Soft"/>
              </a:rPr>
              <a:t>List of Contents</a:t>
            </a:r>
          </a:p>
        </p:txBody>
      </p:sp>
      <p:sp>
        <p:nvSpPr>
          <p:cNvPr name="Freeform 11" id="11"/>
          <p:cNvSpPr/>
          <p:nvPr/>
        </p:nvSpPr>
        <p:spPr>
          <a:xfrm flipH="false" flipV="false" rot="0">
            <a:off x="-1231334" y="1498466"/>
            <a:ext cx="3422948" cy="9710491"/>
          </a:xfrm>
          <a:custGeom>
            <a:avLst/>
            <a:gdLst/>
            <a:ahLst/>
            <a:cxnLst/>
            <a:rect r="r" b="b" t="t" l="l"/>
            <a:pathLst>
              <a:path h="9710491" w="3422948">
                <a:moveTo>
                  <a:pt x="0" y="0"/>
                </a:moveTo>
                <a:lnTo>
                  <a:pt x="3422948" y="0"/>
                </a:lnTo>
                <a:lnTo>
                  <a:pt x="3422948" y="9710490"/>
                </a:lnTo>
                <a:lnTo>
                  <a:pt x="0" y="97104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2699999">
            <a:off x="-75968" y="-762897"/>
            <a:ext cx="2858512" cy="2681804"/>
          </a:xfrm>
          <a:custGeom>
            <a:avLst/>
            <a:gdLst/>
            <a:ahLst/>
            <a:cxnLst/>
            <a:rect r="r" b="b" t="t" l="l"/>
            <a:pathLst>
              <a:path h="2681804" w="2858512">
                <a:moveTo>
                  <a:pt x="0" y="0"/>
                </a:moveTo>
                <a:lnTo>
                  <a:pt x="2858512" y="0"/>
                </a:lnTo>
                <a:lnTo>
                  <a:pt x="2858512" y="2681804"/>
                </a:lnTo>
                <a:lnTo>
                  <a:pt x="0" y="26818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15122779" y="-675683"/>
            <a:ext cx="3991739" cy="4752070"/>
          </a:xfrm>
          <a:custGeom>
            <a:avLst/>
            <a:gdLst/>
            <a:ahLst/>
            <a:cxnLst/>
            <a:rect r="r" b="b" t="t" l="l"/>
            <a:pathLst>
              <a:path h="4752070" w="3991739">
                <a:moveTo>
                  <a:pt x="0" y="0"/>
                </a:moveTo>
                <a:lnTo>
                  <a:pt x="3991739" y="0"/>
                </a:lnTo>
                <a:lnTo>
                  <a:pt x="3991739" y="4752070"/>
                </a:lnTo>
                <a:lnTo>
                  <a:pt x="0" y="47520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15050685" y="1843890"/>
            <a:ext cx="4135927" cy="9399835"/>
          </a:xfrm>
          <a:custGeom>
            <a:avLst/>
            <a:gdLst/>
            <a:ahLst/>
            <a:cxnLst/>
            <a:rect r="r" b="b" t="t" l="l"/>
            <a:pathLst>
              <a:path h="9399835" w="4135927">
                <a:moveTo>
                  <a:pt x="0" y="0"/>
                </a:moveTo>
                <a:lnTo>
                  <a:pt x="4135927" y="0"/>
                </a:lnTo>
                <a:lnTo>
                  <a:pt x="4135927" y="9399835"/>
                </a:lnTo>
                <a:lnTo>
                  <a:pt x="0" y="939983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5" id="15"/>
          <p:cNvSpPr txBox="true"/>
          <p:nvPr/>
        </p:nvSpPr>
        <p:spPr>
          <a:xfrm rot="0">
            <a:off x="2727579" y="4905462"/>
            <a:ext cx="6062065" cy="2390347"/>
          </a:xfrm>
          <a:prstGeom prst="rect">
            <a:avLst/>
          </a:prstGeom>
        </p:spPr>
        <p:txBody>
          <a:bodyPr anchor="t" rtlCol="false" tIns="0" lIns="0" bIns="0" rIns="0">
            <a:spAutoFit/>
          </a:bodyPr>
          <a:lstStyle/>
          <a:p>
            <a:pPr algn="l">
              <a:lnSpc>
                <a:spcPts val="6131"/>
              </a:lnSpc>
            </a:pPr>
            <a:r>
              <a:rPr lang="en-US" sz="4087">
                <a:solidFill>
                  <a:srgbClr val="544541"/>
                </a:solidFill>
                <a:latin typeface="Jua"/>
                <a:ea typeface="Jua"/>
                <a:cs typeface="Jua"/>
                <a:sym typeface="Jua"/>
              </a:rPr>
              <a:t> What Is Invisible Electronic Waste?</a:t>
            </a:r>
          </a:p>
          <a:p>
            <a:pPr algn="l" marL="0" indent="0" lvl="0">
              <a:lnSpc>
                <a:spcPts val="6131"/>
              </a:lnSpc>
            </a:pPr>
            <a:r>
              <a:rPr lang="en-US" sz="4087">
                <a:solidFill>
                  <a:srgbClr val="544541"/>
                </a:solidFill>
                <a:latin typeface="Jua"/>
                <a:ea typeface="Jua"/>
                <a:cs typeface="Jua"/>
                <a:sym typeface="Jua"/>
              </a:rPr>
              <a:t>Why This Problem Matters</a:t>
            </a:r>
          </a:p>
        </p:txBody>
      </p:sp>
      <p:sp>
        <p:nvSpPr>
          <p:cNvPr name="Freeform 16" id="16"/>
          <p:cNvSpPr/>
          <p:nvPr/>
        </p:nvSpPr>
        <p:spPr>
          <a:xfrm flipH="false" flipV="false" rot="0">
            <a:off x="1988619" y="5262056"/>
            <a:ext cx="383062" cy="383062"/>
          </a:xfrm>
          <a:custGeom>
            <a:avLst/>
            <a:gdLst/>
            <a:ahLst/>
            <a:cxnLst/>
            <a:rect r="r" b="b" t="t" l="l"/>
            <a:pathLst>
              <a:path h="383062" w="383062">
                <a:moveTo>
                  <a:pt x="0" y="0"/>
                </a:moveTo>
                <a:lnTo>
                  <a:pt x="383062" y="0"/>
                </a:lnTo>
                <a:lnTo>
                  <a:pt x="383062" y="383062"/>
                </a:lnTo>
                <a:lnTo>
                  <a:pt x="0" y="38306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7" id="17"/>
          <p:cNvSpPr/>
          <p:nvPr/>
        </p:nvSpPr>
        <p:spPr>
          <a:xfrm flipH="false" flipV="false" rot="0">
            <a:off x="1988619" y="6852510"/>
            <a:ext cx="383062" cy="383062"/>
          </a:xfrm>
          <a:custGeom>
            <a:avLst/>
            <a:gdLst/>
            <a:ahLst/>
            <a:cxnLst/>
            <a:rect r="r" b="b" t="t" l="l"/>
            <a:pathLst>
              <a:path h="383062" w="383062">
                <a:moveTo>
                  <a:pt x="0" y="0"/>
                </a:moveTo>
                <a:lnTo>
                  <a:pt x="383062" y="0"/>
                </a:lnTo>
                <a:lnTo>
                  <a:pt x="383062" y="383062"/>
                </a:lnTo>
                <a:lnTo>
                  <a:pt x="0" y="38306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8" id="18"/>
          <p:cNvSpPr txBox="true"/>
          <p:nvPr/>
        </p:nvSpPr>
        <p:spPr>
          <a:xfrm rot="0">
            <a:off x="9495572" y="4905462"/>
            <a:ext cx="6663158" cy="2390347"/>
          </a:xfrm>
          <a:prstGeom prst="rect">
            <a:avLst/>
          </a:prstGeom>
        </p:spPr>
        <p:txBody>
          <a:bodyPr anchor="t" rtlCol="false" tIns="0" lIns="0" bIns="0" rIns="0">
            <a:spAutoFit/>
          </a:bodyPr>
          <a:lstStyle/>
          <a:p>
            <a:pPr algn="l">
              <a:lnSpc>
                <a:spcPts val="6131"/>
              </a:lnSpc>
            </a:pPr>
            <a:r>
              <a:rPr lang="en-US" sz="4087">
                <a:solidFill>
                  <a:srgbClr val="544541"/>
                </a:solidFill>
                <a:latin typeface="Jua"/>
                <a:ea typeface="Jua"/>
                <a:cs typeface="Jua"/>
                <a:sym typeface="Jua"/>
              </a:rPr>
              <a:t> Rethinking Electronic Waste</a:t>
            </a:r>
          </a:p>
          <a:p>
            <a:pPr algn="l">
              <a:lnSpc>
                <a:spcPts val="6131"/>
              </a:lnSpc>
            </a:pPr>
            <a:r>
              <a:rPr lang="en-US" sz="4087">
                <a:solidFill>
                  <a:srgbClr val="544541"/>
                </a:solidFill>
                <a:latin typeface="Jua"/>
                <a:ea typeface="Jua"/>
                <a:cs typeface="Jua"/>
                <a:sym typeface="Jua"/>
              </a:rPr>
              <a:t> Sustainability &amp; Impact</a:t>
            </a:r>
          </a:p>
          <a:p>
            <a:pPr algn="l" marL="0" indent="0" lvl="0">
              <a:lnSpc>
                <a:spcPts val="6131"/>
              </a:lnSpc>
              <a:spcBef>
                <a:spcPct val="0"/>
              </a:spcBef>
            </a:pPr>
            <a:r>
              <a:rPr lang="en-US" sz="4087">
                <a:solidFill>
                  <a:srgbClr val="544541"/>
                </a:solidFill>
                <a:latin typeface="Jua"/>
                <a:ea typeface="Jua"/>
                <a:cs typeface="Jua"/>
                <a:sym typeface="Jua"/>
              </a:rPr>
              <a:t>Applicability</a:t>
            </a:r>
          </a:p>
        </p:txBody>
      </p:sp>
      <p:sp>
        <p:nvSpPr>
          <p:cNvPr name="Freeform 19" id="19"/>
          <p:cNvSpPr/>
          <p:nvPr/>
        </p:nvSpPr>
        <p:spPr>
          <a:xfrm flipH="false" flipV="false" rot="0">
            <a:off x="8761070" y="5221901"/>
            <a:ext cx="383062" cy="383062"/>
          </a:xfrm>
          <a:custGeom>
            <a:avLst/>
            <a:gdLst/>
            <a:ahLst/>
            <a:cxnLst/>
            <a:rect r="r" b="b" t="t" l="l"/>
            <a:pathLst>
              <a:path h="383062" w="383062">
                <a:moveTo>
                  <a:pt x="0" y="0"/>
                </a:moveTo>
                <a:lnTo>
                  <a:pt x="383062" y="0"/>
                </a:lnTo>
                <a:lnTo>
                  <a:pt x="383062" y="383062"/>
                </a:lnTo>
                <a:lnTo>
                  <a:pt x="0" y="38306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0" id="20"/>
          <p:cNvSpPr/>
          <p:nvPr/>
        </p:nvSpPr>
        <p:spPr>
          <a:xfrm flipH="false" flipV="false" rot="0">
            <a:off x="8761070" y="6018642"/>
            <a:ext cx="383062" cy="383062"/>
          </a:xfrm>
          <a:custGeom>
            <a:avLst/>
            <a:gdLst/>
            <a:ahLst/>
            <a:cxnLst/>
            <a:rect r="r" b="b" t="t" l="l"/>
            <a:pathLst>
              <a:path h="383062" w="383062">
                <a:moveTo>
                  <a:pt x="0" y="0"/>
                </a:moveTo>
                <a:lnTo>
                  <a:pt x="383062" y="0"/>
                </a:lnTo>
                <a:lnTo>
                  <a:pt x="383062" y="383062"/>
                </a:lnTo>
                <a:lnTo>
                  <a:pt x="0" y="38306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1" id="21"/>
          <p:cNvSpPr/>
          <p:nvPr/>
        </p:nvSpPr>
        <p:spPr>
          <a:xfrm flipH="false" flipV="false" rot="0">
            <a:off x="8761070" y="6812355"/>
            <a:ext cx="383062" cy="383062"/>
          </a:xfrm>
          <a:custGeom>
            <a:avLst/>
            <a:gdLst/>
            <a:ahLst/>
            <a:cxnLst/>
            <a:rect r="r" b="b" t="t" l="l"/>
            <a:pathLst>
              <a:path h="383062" w="383062">
                <a:moveTo>
                  <a:pt x="0" y="0"/>
                </a:moveTo>
                <a:lnTo>
                  <a:pt x="383062" y="0"/>
                </a:lnTo>
                <a:lnTo>
                  <a:pt x="383062" y="383062"/>
                </a:lnTo>
                <a:lnTo>
                  <a:pt x="0" y="383062"/>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0">
            <a:off x="1028700" y="5163741"/>
            <a:ext cx="16230600" cy="3663844"/>
            <a:chOff x="0" y="0"/>
            <a:chExt cx="4237682" cy="956601"/>
          </a:xfrm>
        </p:grpSpPr>
        <p:sp>
          <p:nvSpPr>
            <p:cNvPr name="Freeform 4" id="4"/>
            <p:cNvSpPr/>
            <p:nvPr/>
          </p:nvSpPr>
          <p:spPr>
            <a:xfrm flipH="false" flipV="false" rot="0">
              <a:off x="0" y="0"/>
              <a:ext cx="4237682" cy="956601"/>
            </a:xfrm>
            <a:custGeom>
              <a:avLst/>
              <a:gdLst/>
              <a:ahLst/>
              <a:cxnLst/>
              <a:rect r="r" b="b" t="t" l="l"/>
              <a:pathLst>
                <a:path h="956601" w="4237682">
                  <a:moveTo>
                    <a:pt x="24327" y="0"/>
                  </a:moveTo>
                  <a:lnTo>
                    <a:pt x="4213355" y="0"/>
                  </a:lnTo>
                  <a:cubicBezTo>
                    <a:pt x="4226790" y="0"/>
                    <a:pt x="4237682" y="10891"/>
                    <a:pt x="4237682" y="24327"/>
                  </a:cubicBezTo>
                  <a:lnTo>
                    <a:pt x="4237682" y="932274"/>
                  </a:lnTo>
                  <a:cubicBezTo>
                    <a:pt x="4237682" y="945709"/>
                    <a:pt x="4226790" y="956601"/>
                    <a:pt x="4213355" y="956601"/>
                  </a:cubicBezTo>
                  <a:lnTo>
                    <a:pt x="24327" y="956601"/>
                  </a:lnTo>
                  <a:cubicBezTo>
                    <a:pt x="10891" y="956601"/>
                    <a:pt x="0" y="945709"/>
                    <a:pt x="0" y="932274"/>
                  </a:cubicBezTo>
                  <a:lnTo>
                    <a:pt x="0" y="24327"/>
                  </a:lnTo>
                  <a:cubicBezTo>
                    <a:pt x="0" y="10891"/>
                    <a:pt x="10891" y="0"/>
                    <a:pt x="24327" y="0"/>
                  </a:cubicBezTo>
                  <a:close/>
                </a:path>
              </a:pathLst>
            </a:custGeom>
            <a:solidFill>
              <a:srgbClr val="FFFFFF"/>
            </a:solidFill>
          </p:spPr>
        </p:sp>
        <p:sp>
          <p:nvSpPr>
            <p:cNvPr name="TextBox 5" id="5"/>
            <p:cNvSpPr txBox="true"/>
            <p:nvPr/>
          </p:nvSpPr>
          <p:spPr>
            <a:xfrm>
              <a:off x="0" y="-47625"/>
              <a:ext cx="4237682" cy="1004226"/>
            </a:xfrm>
            <a:prstGeom prst="rect">
              <a:avLst/>
            </a:prstGeom>
          </p:spPr>
          <p:txBody>
            <a:bodyPr anchor="ctr" rtlCol="false" tIns="50800" lIns="50800" bIns="50800" rIns="50800"/>
            <a:lstStyle/>
            <a:p>
              <a:pPr algn="ctr">
                <a:lnSpc>
                  <a:spcPts val="3266"/>
                </a:lnSpc>
              </a:pPr>
            </a:p>
          </p:txBody>
        </p:sp>
      </p:grpSp>
      <p:sp>
        <p:nvSpPr>
          <p:cNvPr name="Freeform 6" id="6"/>
          <p:cNvSpPr/>
          <p:nvPr/>
        </p:nvSpPr>
        <p:spPr>
          <a:xfrm flipH="false" flipV="false" rot="-1248234">
            <a:off x="14506882" y="-2000766"/>
            <a:ext cx="5504835" cy="6698362"/>
          </a:xfrm>
          <a:custGeom>
            <a:avLst/>
            <a:gdLst/>
            <a:ahLst/>
            <a:cxnLst/>
            <a:rect r="r" b="b" t="t" l="l"/>
            <a:pathLst>
              <a:path h="6698362" w="5504835">
                <a:moveTo>
                  <a:pt x="0" y="0"/>
                </a:moveTo>
                <a:lnTo>
                  <a:pt x="5504836" y="0"/>
                </a:lnTo>
                <a:lnTo>
                  <a:pt x="5504836" y="6698361"/>
                </a:lnTo>
                <a:lnTo>
                  <a:pt x="0" y="66983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329216">
            <a:off x="-1321192" y="7899058"/>
            <a:ext cx="5000557" cy="2718485"/>
          </a:xfrm>
          <a:custGeom>
            <a:avLst/>
            <a:gdLst/>
            <a:ahLst/>
            <a:cxnLst/>
            <a:rect r="r" b="b" t="t" l="l"/>
            <a:pathLst>
              <a:path h="2718485" w="5000557">
                <a:moveTo>
                  <a:pt x="0" y="0"/>
                </a:moveTo>
                <a:lnTo>
                  <a:pt x="5000557" y="0"/>
                </a:lnTo>
                <a:lnTo>
                  <a:pt x="5000557" y="2718484"/>
                </a:lnTo>
                <a:lnTo>
                  <a:pt x="0" y="27184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227579">
            <a:off x="-1046646" y="29140"/>
            <a:ext cx="2158813" cy="2638549"/>
          </a:xfrm>
          <a:custGeom>
            <a:avLst/>
            <a:gdLst/>
            <a:ahLst/>
            <a:cxnLst/>
            <a:rect r="r" b="b" t="t" l="l"/>
            <a:pathLst>
              <a:path h="2638549" w="2158813">
                <a:moveTo>
                  <a:pt x="0" y="0"/>
                </a:moveTo>
                <a:lnTo>
                  <a:pt x="2158813" y="0"/>
                </a:lnTo>
                <a:lnTo>
                  <a:pt x="2158813" y="2638549"/>
                </a:lnTo>
                <a:lnTo>
                  <a:pt x="0" y="263854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028700" y="1190625"/>
            <a:ext cx="9129123" cy="3740142"/>
          </a:xfrm>
          <a:prstGeom prst="rect">
            <a:avLst/>
          </a:prstGeom>
        </p:spPr>
        <p:txBody>
          <a:bodyPr anchor="t" rtlCol="false" tIns="0" lIns="0" bIns="0" rIns="0">
            <a:spAutoFit/>
          </a:bodyPr>
          <a:lstStyle/>
          <a:p>
            <a:pPr algn="l" marL="0" indent="0" lvl="0">
              <a:lnSpc>
                <a:spcPts val="9620"/>
              </a:lnSpc>
            </a:pPr>
            <a:r>
              <a:rPr lang="en-US" sz="9620">
                <a:solidFill>
                  <a:srgbClr val="000000"/>
                </a:solidFill>
                <a:latin typeface="Bobby Jones Soft"/>
                <a:ea typeface="Bobby Jones Soft"/>
                <a:cs typeface="Bobby Jones Soft"/>
                <a:sym typeface="Bobby Jones Soft"/>
              </a:rPr>
              <a:t>What Is Invisible Electronic Waste?</a:t>
            </a:r>
          </a:p>
        </p:txBody>
      </p:sp>
      <p:sp>
        <p:nvSpPr>
          <p:cNvPr name="Freeform 10" id="10"/>
          <p:cNvSpPr/>
          <p:nvPr/>
        </p:nvSpPr>
        <p:spPr>
          <a:xfrm flipH="false" flipV="false" rot="-291324">
            <a:off x="15735338" y="6926953"/>
            <a:ext cx="3047924" cy="3801265"/>
          </a:xfrm>
          <a:custGeom>
            <a:avLst/>
            <a:gdLst/>
            <a:ahLst/>
            <a:cxnLst/>
            <a:rect r="r" b="b" t="t" l="l"/>
            <a:pathLst>
              <a:path h="3801265" w="3047924">
                <a:moveTo>
                  <a:pt x="0" y="0"/>
                </a:moveTo>
                <a:lnTo>
                  <a:pt x="3047924" y="0"/>
                </a:lnTo>
                <a:lnTo>
                  <a:pt x="3047924" y="3801265"/>
                </a:lnTo>
                <a:lnTo>
                  <a:pt x="0" y="380126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308712">
            <a:off x="9942666" y="1520114"/>
            <a:ext cx="3987449" cy="3523455"/>
          </a:xfrm>
          <a:custGeom>
            <a:avLst/>
            <a:gdLst/>
            <a:ahLst/>
            <a:cxnLst/>
            <a:rect r="r" b="b" t="t" l="l"/>
            <a:pathLst>
              <a:path h="3523455" w="3987449">
                <a:moveTo>
                  <a:pt x="0" y="0"/>
                </a:moveTo>
                <a:lnTo>
                  <a:pt x="3987449" y="0"/>
                </a:lnTo>
                <a:lnTo>
                  <a:pt x="3987449" y="3523455"/>
                </a:lnTo>
                <a:lnTo>
                  <a:pt x="0" y="352345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false" flipV="false" rot="0">
            <a:off x="7171393" y="9066546"/>
            <a:ext cx="3945213" cy="631234"/>
          </a:xfrm>
          <a:custGeom>
            <a:avLst/>
            <a:gdLst/>
            <a:ahLst/>
            <a:cxnLst/>
            <a:rect r="r" b="b" t="t" l="l"/>
            <a:pathLst>
              <a:path h="631234" w="3945213">
                <a:moveTo>
                  <a:pt x="0" y="0"/>
                </a:moveTo>
                <a:lnTo>
                  <a:pt x="3945214" y="0"/>
                </a:lnTo>
                <a:lnTo>
                  <a:pt x="3945214" y="631234"/>
                </a:lnTo>
                <a:lnTo>
                  <a:pt x="0" y="63123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3" id="13"/>
          <p:cNvSpPr/>
          <p:nvPr/>
        </p:nvSpPr>
        <p:spPr>
          <a:xfrm flipH="false" flipV="false" rot="0">
            <a:off x="11305036" y="5215268"/>
            <a:ext cx="5954264" cy="3612317"/>
          </a:xfrm>
          <a:custGeom>
            <a:avLst/>
            <a:gdLst/>
            <a:ahLst/>
            <a:cxnLst/>
            <a:rect r="r" b="b" t="t" l="l"/>
            <a:pathLst>
              <a:path h="3612317" w="5954264">
                <a:moveTo>
                  <a:pt x="0" y="0"/>
                </a:moveTo>
                <a:lnTo>
                  <a:pt x="5954264" y="0"/>
                </a:lnTo>
                <a:lnTo>
                  <a:pt x="5954264" y="3612317"/>
                </a:lnTo>
                <a:lnTo>
                  <a:pt x="0" y="3612317"/>
                </a:lnTo>
                <a:lnTo>
                  <a:pt x="0" y="0"/>
                </a:lnTo>
                <a:close/>
              </a:path>
            </a:pathLst>
          </a:custGeom>
          <a:blipFill>
            <a:blip r:embed="rId15"/>
            <a:stretch>
              <a:fillRect l="0" t="-4462" r="0" b="0"/>
            </a:stretch>
          </a:blipFill>
        </p:spPr>
      </p:sp>
      <p:sp>
        <p:nvSpPr>
          <p:cNvPr name="TextBox 14" id="14"/>
          <p:cNvSpPr txBox="true"/>
          <p:nvPr/>
        </p:nvSpPr>
        <p:spPr>
          <a:xfrm rot="0">
            <a:off x="2213558" y="5253700"/>
            <a:ext cx="8603182" cy="3331526"/>
          </a:xfrm>
          <a:prstGeom prst="rect">
            <a:avLst/>
          </a:prstGeom>
        </p:spPr>
        <p:txBody>
          <a:bodyPr anchor="t" rtlCol="false" tIns="0" lIns="0" bIns="0" rIns="0">
            <a:spAutoFit/>
          </a:bodyPr>
          <a:lstStyle/>
          <a:p>
            <a:pPr algn="ctr">
              <a:lnSpc>
                <a:spcPts val="4355"/>
              </a:lnSpc>
            </a:pPr>
            <a:r>
              <a:rPr lang="en-US" sz="2903">
                <a:solidFill>
                  <a:srgbClr val="544541"/>
                </a:solidFill>
                <a:latin typeface="Jua"/>
                <a:ea typeface="Jua"/>
                <a:cs typeface="Jua"/>
                <a:sym typeface="Jua"/>
              </a:rPr>
              <a:t>Invisible electronic waste is the type of e-waste we don’t notice — cables, chargers, old phones, broken keyboards, and spare electronic parts. These items often hide in drawers, classrooms, storage rooms, and offices. Even if they seem small, they create a big environmental impact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sp>
        <p:nvSpPr>
          <p:cNvPr name="Freeform 3" id="3"/>
          <p:cNvSpPr/>
          <p:nvPr/>
        </p:nvSpPr>
        <p:spPr>
          <a:xfrm flipH="true" flipV="false" rot="0">
            <a:off x="-2976805" y="4812683"/>
            <a:ext cx="11427965" cy="8519029"/>
          </a:xfrm>
          <a:custGeom>
            <a:avLst/>
            <a:gdLst/>
            <a:ahLst/>
            <a:cxnLst/>
            <a:rect r="r" b="b" t="t" l="l"/>
            <a:pathLst>
              <a:path h="8519029" w="11427965">
                <a:moveTo>
                  <a:pt x="11427965" y="0"/>
                </a:moveTo>
                <a:lnTo>
                  <a:pt x="0" y="0"/>
                </a:lnTo>
                <a:lnTo>
                  <a:pt x="0" y="8519028"/>
                </a:lnTo>
                <a:lnTo>
                  <a:pt x="11427965" y="8519028"/>
                </a:lnTo>
                <a:lnTo>
                  <a:pt x="11427965"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9781617" y="1751640"/>
            <a:ext cx="7477683" cy="3574758"/>
            <a:chOff x="0" y="0"/>
            <a:chExt cx="1952364" cy="933341"/>
          </a:xfrm>
        </p:grpSpPr>
        <p:sp>
          <p:nvSpPr>
            <p:cNvPr name="Freeform 5" id="5"/>
            <p:cNvSpPr/>
            <p:nvPr/>
          </p:nvSpPr>
          <p:spPr>
            <a:xfrm flipH="false" flipV="false" rot="0">
              <a:off x="0" y="0"/>
              <a:ext cx="1952364" cy="933341"/>
            </a:xfrm>
            <a:custGeom>
              <a:avLst/>
              <a:gdLst/>
              <a:ahLst/>
              <a:cxnLst/>
              <a:rect r="r" b="b" t="t" l="l"/>
              <a:pathLst>
                <a:path h="933341" w="1952364">
                  <a:moveTo>
                    <a:pt x="21742" y="0"/>
                  </a:moveTo>
                  <a:lnTo>
                    <a:pt x="1930622" y="0"/>
                  </a:lnTo>
                  <a:cubicBezTo>
                    <a:pt x="1936388" y="0"/>
                    <a:pt x="1941919" y="2291"/>
                    <a:pt x="1945996" y="6368"/>
                  </a:cubicBezTo>
                  <a:cubicBezTo>
                    <a:pt x="1950073" y="10446"/>
                    <a:pt x="1952364" y="15976"/>
                    <a:pt x="1952364" y="21742"/>
                  </a:cubicBezTo>
                  <a:lnTo>
                    <a:pt x="1952364" y="911599"/>
                  </a:lnTo>
                  <a:cubicBezTo>
                    <a:pt x="1952364" y="917366"/>
                    <a:pt x="1950073" y="922896"/>
                    <a:pt x="1945996" y="926973"/>
                  </a:cubicBezTo>
                  <a:cubicBezTo>
                    <a:pt x="1941919" y="931051"/>
                    <a:pt x="1936388" y="933341"/>
                    <a:pt x="1930622" y="933341"/>
                  </a:cubicBezTo>
                  <a:lnTo>
                    <a:pt x="21742" y="933341"/>
                  </a:lnTo>
                  <a:cubicBezTo>
                    <a:pt x="15976" y="933341"/>
                    <a:pt x="10446" y="931051"/>
                    <a:pt x="6368" y="926973"/>
                  </a:cubicBezTo>
                  <a:cubicBezTo>
                    <a:pt x="2291" y="922896"/>
                    <a:pt x="0" y="917366"/>
                    <a:pt x="0" y="911599"/>
                  </a:cubicBezTo>
                  <a:lnTo>
                    <a:pt x="0" y="21742"/>
                  </a:lnTo>
                  <a:cubicBezTo>
                    <a:pt x="0" y="15976"/>
                    <a:pt x="2291" y="10446"/>
                    <a:pt x="6368" y="6368"/>
                  </a:cubicBezTo>
                  <a:cubicBezTo>
                    <a:pt x="10446" y="2291"/>
                    <a:pt x="15976" y="0"/>
                    <a:pt x="21742" y="0"/>
                  </a:cubicBezTo>
                  <a:close/>
                </a:path>
              </a:pathLst>
            </a:custGeom>
            <a:solidFill>
              <a:srgbClr val="FFFFFF"/>
            </a:solidFill>
          </p:spPr>
        </p:sp>
        <p:sp>
          <p:nvSpPr>
            <p:cNvPr name="TextBox 6" id="6"/>
            <p:cNvSpPr txBox="true"/>
            <p:nvPr/>
          </p:nvSpPr>
          <p:spPr>
            <a:xfrm>
              <a:off x="0" y="-47625"/>
              <a:ext cx="1952364" cy="980966"/>
            </a:xfrm>
            <a:prstGeom prst="rect">
              <a:avLst/>
            </a:prstGeom>
          </p:spPr>
          <p:txBody>
            <a:bodyPr anchor="ctr" rtlCol="false" tIns="50800" lIns="50800" bIns="50800" rIns="50800"/>
            <a:lstStyle/>
            <a:p>
              <a:pPr algn="ctr">
                <a:lnSpc>
                  <a:spcPts val="3266"/>
                </a:lnSpc>
              </a:pPr>
            </a:p>
          </p:txBody>
        </p:sp>
      </p:grpSp>
      <p:grpSp>
        <p:nvGrpSpPr>
          <p:cNvPr name="Group 7" id="7"/>
          <p:cNvGrpSpPr/>
          <p:nvPr/>
        </p:nvGrpSpPr>
        <p:grpSpPr>
          <a:xfrm rot="0">
            <a:off x="9781617" y="6146320"/>
            <a:ext cx="7477683" cy="3212816"/>
            <a:chOff x="0" y="0"/>
            <a:chExt cx="1952364" cy="838841"/>
          </a:xfrm>
        </p:grpSpPr>
        <p:sp>
          <p:nvSpPr>
            <p:cNvPr name="Freeform 8" id="8"/>
            <p:cNvSpPr/>
            <p:nvPr/>
          </p:nvSpPr>
          <p:spPr>
            <a:xfrm flipH="false" flipV="false" rot="0">
              <a:off x="0" y="0"/>
              <a:ext cx="1952364" cy="838841"/>
            </a:xfrm>
            <a:custGeom>
              <a:avLst/>
              <a:gdLst/>
              <a:ahLst/>
              <a:cxnLst/>
              <a:rect r="r" b="b" t="t" l="l"/>
              <a:pathLst>
                <a:path h="838841" w="1952364">
                  <a:moveTo>
                    <a:pt x="21742" y="0"/>
                  </a:moveTo>
                  <a:lnTo>
                    <a:pt x="1930622" y="0"/>
                  </a:lnTo>
                  <a:cubicBezTo>
                    <a:pt x="1936388" y="0"/>
                    <a:pt x="1941919" y="2291"/>
                    <a:pt x="1945996" y="6368"/>
                  </a:cubicBezTo>
                  <a:cubicBezTo>
                    <a:pt x="1950073" y="10446"/>
                    <a:pt x="1952364" y="15976"/>
                    <a:pt x="1952364" y="21742"/>
                  </a:cubicBezTo>
                  <a:lnTo>
                    <a:pt x="1952364" y="817099"/>
                  </a:lnTo>
                  <a:cubicBezTo>
                    <a:pt x="1952364" y="829107"/>
                    <a:pt x="1942630" y="838841"/>
                    <a:pt x="1930622" y="838841"/>
                  </a:cubicBezTo>
                  <a:lnTo>
                    <a:pt x="21742" y="838841"/>
                  </a:lnTo>
                  <a:cubicBezTo>
                    <a:pt x="15976" y="838841"/>
                    <a:pt x="10446" y="836550"/>
                    <a:pt x="6368" y="832473"/>
                  </a:cubicBezTo>
                  <a:cubicBezTo>
                    <a:pt x="2291" y="828396"/>
                    <a:pt x="0" y="822865"/>
                    <a:pt x="0" y="817099"/>
                  </a:cubicBezTo>
                  <a:lnTo>
                    <a:pt x="0" y="21742"/>
                  </a:lnTo>
                  <a:cubicBezTo>
                    <a:pt x="0" y="15976"/>
                    <a:pt x="2291" y="10446"/>
                    <a:pt x="6368" y="6368"/>
                  </a:cubicBezTo>
                  <a:cubicBezTo>
                    <a:pt x="10446" y="2291"/>
                    <a:pt x="15976" y="0"/>
                    <a:pt x="21742" y="0"/>
                  </a:cubicBezTo>
                  <a:close/>
                </a:path>
              </a:pathLst>
            </a:custGeom>
            <a:solidFill>
              <a:srgbClr val="FFFFFF"/>
            </a:solidFill>
          </p:spPr>
        </p:sp>
        <p:sp>
          <p:nvSpPr>
            <p:cNvPr name="TextBox 9" id="9"/>
            <p:cNvSpPr txBox="true"/>
            <p:nvPr/>
          </p:nvSpPr>
          <p:spPr>
            <a:xfrm>
              <a:off x="0" y="-47625"/>
              <a:ext cx="1952364" cy="886466"/>
            </a:xfrm>
            <a:prstGeom prst="rect">
              <a:avLst/>
            </a:prstGeom>
          </p:spPr>
          <p:txBody>
            <a:bodyPr anchor="ctr" rtlCol="false" tIns="50800" lIns="50800" bIns="50800" rIns="50800"/>
            <a:lstStyle/>
            <a:p>
              <a:pPr algn="ctr">
                <a:lnSpc>
                  <a:spcPts val="3266"/>
                </a:lnSpc>
              </a:pPr>
            </a:p>
          </p:txBody>
        </p:sp>
      </p:grpSp>
      <p:grpSp>
        <p:nvGrpSpPr>
          <p:cNvPr name="Group 10" id="10"/>
          <p:cNvGrpSpPr/>
          <p:nvPr/>
        </p:nvGrpSpPr>
        <p:grpSpPr>
          <a:xfrm rot="0">
            <a:off x="10706733" y="622828"/>
            <a:ext cx="5352517" cy="1117842"/>
            <a:chOff x="0" y="0"/>
            <a:chExt cx="1952364" cy="407740"/>
          </a:xfrm>
        </p:grpSpPr>
        <p:sp>
          <p:nvSpPr>
            <p:cNvPr name="Freeform 11" id="11"/>
            <p:cNvSpPr/>
            <p:nvPr/>
          </p:nvSpPr>
          <p:spPr>
            <a:xfrm flipH="false" flipV="false" rot="0">
              <a:off x="0" y="0"/>
              <a:ext cx="1952364" cy="407740"/>
            </a:xfrm>
            <a:custGeom>
              <a:avLst/>
              <a:gdLst/>
              <a:ahLst/>
              <a:cxnLst/>
              <a:rect r="r" b="b" t="t" l="l"/>
              <a:pathLst>
                <a:path h="407740" w="1952364">
                  <a:moveTo>
                    <a:pt x="26035" y="0"/>
                  </a:moveTo>
                  <a:lnTo>
                    <a:pt x="1926329" y="0"/>
                  </a:lnTo>
                  <a:cubicBezTo>
                    <a:pt x="1933234" y="0"/>
                    <a:pt x="1939856" y="2743"/>
                    <a:pt x="1944739" y="7626"/>
                  </a:cubicBezTo>
                  <a:cubicBezTo>
                    <a:pt x="1949621" y="12508"/>
                    <a:pt x="1952364" y="19130"/>
                    <a:pt x="1952364" y="26035"/>
                  </a:cubicBezTo>
                  <a:lnTo>
                    <a:pt x="1952364" y="381705"/>
                  </a:lnTo>
                  <a:cubicBezTo>
                    <a:pt x="1952364" y="396083"/>
                    <a:pt x="1940708" y="407740"/>
                    <a:pt x="1926329" y="407740"/>
                  </a:cubicBezTo>
                  <a:lnTo>
                    <a:pt x="26035" y="407740"/>
                  </a:lnTo>
                  <a:cubicBezTo>
                    <a:pt x="19130" y="407740"/>
                    <a:pt x="12508" y="404997"/>
                    <a:pt x="7626" y="400114"/>
                  </a:cubicBezTo>
                  <a:cubicBezTo>
                    <a:pt x="2743" y="395232"/>
                    <a:pt x="0" y="388610"/>
                    <a:pt x="0" y="381705"/>
                  </a:cubicBezTo>
                  <a:lnTo>
                    <a:pt x="0" y="26035"/>
                  </a:lnTo>
                  <a:cubicBezTo>
                    <a:pt x="0" y="11656"/>
                    <a:pt x="11656" y="0"/>
                    <a:pt x="26035" y="0"/>
                  </a:cubicBezTo>
                  <a:close/>
                </a:path>
              </a:pathLst>
            </a:custGeom>
            <a:solidFill>
              <a:srgbClr val="FFC95F"/>
            </a:solidFill>
          </p:spPr>
        </p:sp>
        <p:sp>
          <p:nvSpPr>
            <p:cNvPr name="TextBox 12" id="12"/>
            <p:cNvSpPr txBox="true"/>
            <p:nvPr/>
          </p:nvSpPr>
          <p:spPr>
            <a:xfrm>
              <a:off x="0" y="-47625"/>
              <a:ext cx="1952364" cy="455365"/>
            </a:xfrm>
            <a:prstGeom prst="rect">
              <a:avLst/>
            </a:prstGeom>
          </p:spPr>
          <p:txBody>
            <a:bodyPr anchor="ctr" rtlCol="false" tIns="50800" lIns="50800" bIns="50800" rIns="50800"/>
            <a:lstStyle/>
            <a:p>
              <a:pPr algn="ctr">
                <a:lnSpc>
                  <a:spcPts val="3266"/>
                </a:lnSpc>
              </a:pPr>
            </a:p>
          </p:txBody>
        </p:sp>
      </p:grpSp>
      <p:grpSp>
        <p:nvGrpSpPr>
          <p:cNvPr name="Group 13" id="13"/>
          <p:cNvGrpSpPr/>
          <p:nvPr/>
        </p:nvGrpSpPr>
        <p:grpSpPr>
          <a:xfrm rot="0">
            <a:off x="10844200" y="5598370"/>
            <a:ext cx="5352517" cy="1095902"/>
            <a:chOff x="0" y="0"/>
            <a:chExt cx="1952364" cy="399737"/>
          </a:xfrm>
        </p:grpSpPr>
        <p:sp>
          <p:nvSpPr>
            <p:cNvPr name="Freeform 14" id="14"/>
            <p:cNvSpPr/>
            <p:nvPr/>
          </p:nvSpPr>
          <p:spPr>
            <a:xfrm flipH="false" flipV="false" rot="0">
              <a:off x="0" y="0"/>
              <a:ext cx="1952364" cy="399737"/>
            </a:xfrm>
            <a:custGeom>
              <a:avLst/>
              <a:gdLst/>
              <a:ahLst/>
              <a:cxnLst/>
              <a:rect r="r" b="b" t="t" l="l"/>
              <a:pathLst>
                <a:path h="399737" w="1952364">
                  <a:moveTo>
                    <a:pt x="26035" y="0"/>
                  </a:moveTo>
                  <a:lnTo>
                    <a:pt x="1926329" y="0"/>
                  </a:lnTo>
                  <a:cubicBezTo>
                    <a:pt x="1933234" y="0"/>
                    <a:pt x="1939856" y="2743"/>
                    <a:pt x="1944739" y="7626"/>
                  </a:cubicBezTo>
                  <a:cubicBezTo>
                    <a:pt x="1949621" y="12508"/>
                    <a:pt x="1952364" y="19130"/>
                    <a:pt x="1952364" y="26035"/>
                  </a:cubicBezTo>
                  <a:lnTo>
                    <a:pt x="1952364" y="373702"/>
                  </a:lnTo>
                  <a:cubicBezTo>
                    <a:pt x="1952364" y="380607"/>
                    <a:pt x="1949621" y="387229"/>
                    <a:pt x="1944739" y="392111"/>
                  </a:cubicBezTo>
                  <a:cubicBezTo>
                    <a:pt x="1939856" y="396994"/>
                    <a:pt x="1933234" y="399737"/>
                    <a:pt x="1926329" y="399737"/>
                  </a:cubicBezTo>
                  <a:lnTo>
                    <a:pt x="26035" y="399737"/>
                  </a:lnTo>
                  <a:cubicBezTo>
                    <a:pt x="11656" y="399737"/>
                    <a:pt x="0" y="388081"/>
                    <a:pt x="0" y="373702"/>
                  </a:cubicBezTo>
                  <a:lnTo>
                    <a:pt x="0" y="26035"/>
                  </a:lnTo>
                  <a:cubicBezTo>
                    <a:pt x="0" y="11656"/>
                    <a:pt x="11656" y="0"/>
                    <a:pt x="26035" y="0"/>
                  </a:cubicBezTo>
                  <a:close/>
                </a:path>
              </a:pathLst>
            </a:custGeom>
            <a:solidFill>
              <a:srgbClr val="FFC95F"/>
            </a:solidFill>
          </p:spPr>
        </p:sp>
        <p:sp>
          <p:nvSpPr>
            <p:cNvPr name="TextBox 15" id="15"/>
            <p:cNvSpPr txBox="true"/>
            <p:nvPr/>
          </p:nvSpPr>
          <p:spPr>
            <a:xfrm>
              <a:off x="0" y="-47625"/>
              <a:ext cx="1952364" cy="447362"/>
            </a:xfrm>
            <a:prstGeom prst="rect">
              <a:avLst/>
            </a:prstGeom>
          </p:spPr>
          <p:txBody>
            <a:bodyPr anchor="ctr" rtlCol="false" tIns="50800" lIns="50800" bIns="50800" rIns="50800"/>
            <a:lstStyle/>
            <a:p>
              <a:pPr algn="ctr">
                <a:lnSpc>
                  <a:spcPts val="3266"/>
                </a:lnSpc>
              </a:pPr>
            </a:p>
          </p:txBody>
        </p:sp>
      </p:grpSp>
      <p:sp>
        <p:nvSpPr>
          <p:cNvPr name="Freeform 16" id="16"/>
          <p:cNvSpPr/>
          <p:nvPr/>
        </p:nvSpPr>
        <p:spPr>
          <a:xfrm flipH="false" flipV="false" rot="0">
            <a:off x="16540667" y="544758"/>
            <a:ext cx="3981198" cy="636992"/>
          </a:xfrm>
          <a:custGeom>
            <a:avLst/>
            <a:gdLst/>
            <a:ahLst/>
            <a:cxnLst/>
            <a:rect r="r" b="b" t="t" l="l"/>
            <a:pathLst>
              <a:path h="636992" w="3981198">
                <a:moveTo>
                  <a:pt x="0" y="0"/>
                </a:moveTo>
                <a:lnTo>
                  <a:pt x="3981198" y="0"/>
                </a:lnTo>
                <a:lnTo>
                  <a:pt x="3981198" y="636991"/>
                </a:lnTo>
                <a:lnTo>
                  <a:pt x="0" y="63699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7" id="17"/>
          <p:cNvSpPr/>
          <p:nvPr/>
        </p:nvSpPr>
        <p:spPr>
          <a:xfrm flipH="false" flipV="false" rot="0">
            <a:off x="448371" y="288121"/>
            <a:ext cx="8485521" cy="5038278"/>
          </a:xfrm>
          <a:custGeom>
            <a:avLst/>
            <a:gdLst/>
            <a:ahLst/>
            <a:cxnLst/>
            <a:rect r="r" b="b" t="t" l="l"/>
            <a:pathLst>
              <a:path h="5038278" w="8485521">
                <a:moveTo>
                  <a:pt x="0" y="0"/>
                </a:moveTo>
                <a:lnTo>
                  <a:pt x="8485521" y="0"/>
                </a:lnTo>
                <a:lnTo>
                  <a:pt x="8485521" y="5038278"/>
                </a:lnTo>
                <a:lnTo>
                  <a:pt x="0" y="5038278"/>
                </a:lnTo>
                <a:lnTo>
                  <a:pt x="0" y="0"/>
                </a:lnTo>
                <a:close/>
              </a:path>
            </a:pathLst>
          </a:custGeom>
          <a:blipFill>
            <a:blip r:embed="rId7"/>
            <a:stretch>
              <a:fillRect l="0" t="0" r="0" b="0"/>
            </a:stretch>
          </a:blipFill>
        </p:spPr>
      </p:sp>
      <p:sp>
        <p:nvSpPr>
          <p:cNvPr name="TextBox 18" id="18"/>
          <p:cNvSpPr txBox="true"/>
          <p:nvPr/>
        </p:nvSpPr>
        <p:spPr>
          <a:xfrm rot="0">
            <a:off x="9144000" y="6808571"/>
            <a:ext cx="9078800" cy="2449729"/>
          </a:xfrm>
          <a:prstGeom prst="rect">
            <a:avLst/>
          </a:prstGeom>
        </p:spPr>
        <p:txBody>
          <a:bodyPr anchor="t" rtlCol="false" tIns="0" lIns="0" bIns="0" rIns="0">
            <a:spAutoFit/>
          </a:bodyPr>
          <a:lstStyle/>
          <a:p>
            <a:pPr algn="ctr">
              <a:lnSpc>
                <a:spcPts val="4752"/>
              </a:lnSpc>
            </a:pPr>
            <a:r>
              <a:rPr lang="en-US" sz="3168">
                <a:solidFill>
                  <a:srgbClr val="544541"/>
                </a:solidFill>
                <a:latin typeface="Jua"/>
                <a:ea typeface="Jua"/>
                <a:cs typeface="Jua"/>
                <a:sym typeface="Jua"/>
              </a:rPr>
              <a:t>* Toxic chemicals from electronics</a:t>
            </a:r>
          </a:p>
          <a:p>
            <a:pPr algn="ctr">
              <a:lnSpc>
                <a:spcPts val="4752"/>
              </a:lnSpc>
            </a:pPr>
            <a:r>
              <a:rPr lang="en-US" sz="3168">
                <a:solidFill>
                  <a:srgbClr val="544541"/>
                </a:solidFill>
                <a:latin typeface="Jua"/>
                <a:ea typeface="Jua"/>
                <a:cs typeface="Jua"/>
                <a:sym typeface="Jua"/>
              </a:rPr>
              <a:t>* Loss of valuable materials</a:t>
            </a:r>
          </a:p>
          <a:p>
            <a:pPr algn="ctr">
              <a:lnSpc>
                <a:spcPts val="4752"/>
              </a:lnSpc>
            </a:pPr>
            <a:r>
              <a:rPr lang="en-US" sz="3168">
                <a:solidFill>
                  <a:srgbClr val="544541"/>
                </a:solidFill>
                <a:latin typeface="Jua"/>
                <a:ea typeface="Jua"/>
                <a:cs typeface="Jua"/>
                <a:sym typeface="Jua"/>
              </a:rPr>
              <a:t>* Poor recycling habits in schools</a:t>
            </a:r>
          </a:p>
          <a:p>
            <a:pPr algn="ctr" marL="0" indent="0" lvl="0">
              <a:lnSpc>
                <a:spcPts val="4752"/>
              </a:lnSpc>
              <a:spcBef>
                <a:spcPct val="0"/>
              </a:spcBef>
            </a:pPr>
            <a:r>
              <a:rPr lang="en-US" sz="3168">
                <a:solidFill>
                  <a:srgbClr val="544541"/>
                </a:solidFill>
                <a:latin typeface="Jua"/>
                <a:ea typeface="Jua"/>
                <a:cs typeface="Jua"/>
                <a:sym typeface="Jua"/>
              </a:rPr>
              <a:t>* Lack of awareness</a:t>
            </a:r>
          </a:p>
        </p:txBody>
      </p:sp>
      <p:sp>
        <p:nvSpPr>
          <p:cNvPr name="TextBox 19" id="19"/>
          <p:cNvSpPr txBox="true"/>
          <p:nvPr/>
        </p:nvSpPr>
        <p:spPr>
          <a:xfrm rot="0">
            <a:off x="11583482" y="546628"/>
            <a:ext cx="4106407" cy="1261897"/>
          </a:xfrm>
          <a:prstGeom prst="rect">
            <a:avLst/>
          </a:prstGeom>
        </p:spPr>
        <p:txBody>
          <a:bodyPr anchor="t" rtlCol="false" tIns="0" lIns="0" bIns="0" rIns="0">
            <a:spAutoFit/>
          </a:bodyPr>
          <a:lstStyle/>
          <a:p>
            <a:pPr algn="ctr" marL="0" indent="0" lvl="0">
              <a:lnSpc>
                <a:spcPts val="5028"/>
              </a:lnSpc>
              <a:spcBef>
                <a:spcPct val="0"/>
              </a:spcBef>
            </a:pPr>
            <a:r>
              <a:rPr lang="en-US" sz="3591">
                <a:solidFill>
                  <a:srgbClr val="544541"/>
                </a:solidFill>
                <a:latin typeface="Bobby Jones Soft"/>
                <a:ea typeface="Bobby Jones Soft"/>
                <a:cs typeface="Bobby Jones Soft"/>
                <a:sym typeface="Bobby Jones Soft"/>
              </a:rPr>
              <a:t> </a:t>
            </a:r>
            <a:r>
              <a:rPr lang="en-US" sz="3591">
                <a:solidFill>
                  <a:srgbClr val="544541"/>
                </a:solidFill>
                <a:latin typeface="Bobby Jones Soft"/>
                <a:ea typeface="Bobby Jones Soft"/>
                <a:cs typeface="Bobby Jones Soft"/>
                <a:sym typeface="Bobby Jones Soft"/>
              </a:rPr>
              <a:t>Why This Problem Matters?</a:t>
            </a:r>
          </a:p>
        </p:txBody>
      </p:sp>
      <p:sp>
        <p:nvSpPr>
          <p:cNvPr name="TextBox 20" id="20"/>
          <p:cNvSpPr txBox="true"/>
          <p:nvPr/>
        </p:nvSpPr>
        <p:spPr>
          <a:xfrm rot="0">
            <a:off x="11288687" y="5772719"/>
            <a:ext cx="4463543" cy="671031"/>
          </a:xfrm>
          <a:prstGeom prst="rect">
            <a:avLst/>
          </a:prstGeom>
        </p:spPr>
        <p:txBody>
          <a:bodyPr anchor="t" rtlCol="false" tIns="0" lIns="0" bIns="0" rIns="0">
            <a:spAutoFit/>
          </a:bodyPr>
          <a:lstStyle/>
          <a:p>
            <a:pPr algn="ctr" marL="0" indent="0" lvl="0">
              <a:lnSpc>
                <a:spcPts val="5465"/>
              </a:lnSpc>
              <a:spcBef>
                <a:spcPct val="0"/>
              </a:spcBef>
            </a:pPr>
            <a:r>
              <a:rPr lang="en-US" sz="3903">
                <a:solidFill>
                  <a:srgbClr val="544541"/>
                </a:solidFill>
                <a:latin typeface="Bobby Jones Soft"/>
                <a:ea typeface="Bobby Jones Soft"/>
                <a:cs typeface="Bobby Jones Soft"/>
                <a:sym typeface="Bobby Jones Soft"/>
              </a:rPr>
              <a:t>Expanded details</a:t>
            </a:r>
          </a:p>
        </p:txBody>
      </p:sp>
      <p:sp>
        <p:nvSpPr>
          <p:cNvPr name="TextBox 21" id="21"/>
          <p:cNvSpPr txBox="true"/>
          <p:nvPr/>
        </p:nvSpPr>
        <p:spPr>
          <a:xfrm rot="0">
            <a:off x="10071682" y="1804990"/>
            <a:ext cx="6897553" cy="3429960"/>
          </a:xfrm>
          <a:prstGeom prst="rect">
            <a:avLst/>
          </a:prstGeom>
        </p:spPr>
        <p:txBody>
          <a:bodyPr anchor="t" rtlCol="false" tIns="0" lIns="0" bIns="0" rIns="0">
            <a:spAutoFit/>
          </a:bodyPr>
          <a:lstStyle/>
          <a:p>
            <a:pPr algn="ctr">
              <a:lnSpc>
                <a:spcPts val="3455"/>
              </a:lnSpc>
              <a:spcBef>
                <a:spcPct val="0"/>
              </a:spcBef>
            </a:pPr>
            <a:r>
              <a:rPr lang="en-US" sz="2468">
                <a:solidFill>
                  <a:srgbClr val="000000"/>
                </a:solidFill>
                <a:latin typeface="Canva Sans"/>
                <a:ea typeface="Canva Sans"/>
                <a:cs typeface="Canva Sans"/>
                <a:sym typeface="Canva Sans"/>
              </a:rPr>
              <a:t>These items contain harmful substances like lead and mercury, which can damage the environment if not handled correctly. At the same time, they contain valuable metals that can be reused. Schools and companies often replace devices regularly, but many items never get recycled. Solving this helps protect our planet and improves digital responsibility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0">
            <a:off x="1226668" y="2731906"/>
            <a:ext cx="10410318" cy="6862116"/>
            <a:chOff x="0" y="0"/>
            <a:chExt cx="2718052" cy="1791645"/>
          </a:xfrm>
        </p:grpSpPr>
        <p:sp>
          <p:nvSpPr>
            <p:cNvPr name="Freeform 4" id="4"/>
            <p:cNvSpPr/>
            <p:nvPr/>
          </p:nvSpPr>
          <p:spPr>
            <a:xfrm flipH="false" flipV="false" rot="0">
              <a:off x="0" y="0"/>
              <a:ext cx="2718052" cy="1791645"/>
            </a:xfrm>
            <a:custGeom>
              <a:avLst/>
              <a:gdLst/>
              <a:ahLst/>
              <a:cxnLst/>
              <a:rect r="r" b="b" t="t" l="l"/>
              <a:pathLst>
                <a:path h="1791645" w="2718052">
                  <a:moveTo>
                    <a:pt x="15617" y="0"/>
                  </a:moveTo>
                  <a:lnTo>
                    <a:pt x="2702435" y="0"/>
                  </a:lnTo>
                  <a:cubicBezTo>
                    <a:pt x="2711060" y="0"/>
                    <a:pt x="2718052" y="6992"/>
                    <a:pt x="2718052" y="15617"/>
                  </a:cubicBezTo>
                  <a:lnTo>
                    <a:pt x="2718052" y="1776027"/>
                  </a:lnTo>
                  <a:cubicBezTo>
                    <a:pt x="2718052" y="1780169"/>
                    <a:pt x="2716407" y="1784141"/>
                    <a:pt x="2713478" y="1787070"/>
                  </a:cubicBezTo>
                  <a:cubicBezTo>
                    <a:pt x="2710549" y="1789999"/>
                    <a:pt x="2706577" y="1791645"/>
                    <a:pt x="2702435" y="1791645"/>
                  </a:cubicBezTo>
                  <a:lnTo>
                    <a:pt x="15617" y="1791645"/>
                  </a:lnTo>
                  <a:cubicBezTo>
                    <a:pt x="11475" y="1791645"/>
                    <a:pt x="7503" y="1789999"/>
                    <a:pt x="4574" y="1787070"/>
                  </a:cubicBezTo>
                  <a:cubicBezTo>
                    <a:pt x="1645" y="1784141"/>
                    <a:pt x="0" y="1780169"/>
                    <a:pt x="0" y="1776027"/>
                  </a:cubicBezTo>
                  <a:lnTo>
                    <a:pt x="0" y="15617"/>
                  </a:lnTo>
                  <a:cubicBezTo>
                    <a:pt x="0" y="11475"/>
                    <a:pt x="1645" y="7503"/>
                    <a:pt x="4574" y="4574"/>
                  </a:cubicBezTo>
                  <a:cubicBezTo>
                    <a:pt x="7503" y="1645"/>
                    <a:pt x="11475" y="0"/>
                    <a:pt x="15617" y="0"/>
                  </a:cubicBezTo>
                  <a:close/>
                </a:path>
              </a:pathLst>
            </a:custGeom>
            <a:solidFill>
              <a:srgbClr val="FFFFFF"/>
            </a:solidFill>
          </p:spPr>
        </p:sp>
        <p:sp>
          <p:nvSpPr>
            <p:cNvPr name="TextBox 5" id="5"/>
            <p:cNvSpPr txBox="true"/>
            <p:nvPr/>
          </p:nvSpPr>
          <p:spPr>
            <a:xfrm>
              <a:off x="0" y="-57150"/>
              <a:ext cx="2718052" cy="1848795"/>
            </a:xfrm>
            <a:prstGeom prst="rect">
              <a:avLst/>
            </a:prstGeom>
          </p:spPr>
          <p:txBody>
            <a:bodyPr anchor="ctr" rtlCol="false" tIns="50800" lIns="50800" bIns="50800" rIns="50800"/>
            <a:lstStyle/>
            <a:p>
              <a:pPr algn="ctr">
                <a:lnSpc>
                  <a:spcPts val="4106"/>
                </a:lnSpc>
              </a:pPr>
              <a:r>
                <a:rPr lang="en-US" sz="2933">
                  <a:solidFill>
                    <a:srgbClr val="000000"/>
                  </a:solidFill>
                  <a:latin typeface="Canva Sans"/>
                  <a:ea typeface="Canva Sans"/>
                  <a:cs typeface="Canva Sans"/>
                  <a:sym typeface="Canva Sans"/>
                </a:rPr>
                <a:t>Create a shared library of reusable electronic parts—screens, keyboards, RAM, chargers, cables, sensors and small components. Students and staff can borrow parts to repair devices instead of buying new ones. The library uses a simple barcode system to track components. This promotes creativity because students can experiment with combining old parts to build new devices or prototypes. It also encourages engineering thinking, reduces waste and makes technology more accessible to everyone.</a:t>
              </a:r>
            </a:p>
            <a:p>
              <a:pPr algn="ctr">
                <a:lnSpc>
                  <a:spcPts val="3266"/>
                </a:lnSpc>
              </a:pPr>
            </a:p>
          </p:txBody>
        </p:sp>
      </p:grpSp>
      <p:grpSp>
        <p:nvGrpSpPr>
          <p:cNvPr name="Group 6" id="6"/>
          <p:cNvGrpSpPr/>
          <p:nvPr/>
        </p:nvGrpSpPr>
        <p:grpSpPr>
          <a:xfrm rot="0">
            <a:off x="1226668" y="1028700"/>
            <a:ext cx="7108547" cy="1095902"/>
            <a:chOff x="0" y="0"/>
            <a:chExt cx="2592887" cy="399737"/>
          </a:xfrm>
        </p:grpSpPr>
        <p:sp>
          <p:nvSpPr>
            <p:cNvPr name="Freeform 7" id="7"/>
            <p:cNvSpPr/>
            <p:nvPr/>
          </p:nvSpPr>
          <p:spPr>
            <a:xfrm flipH="false" flipV="false" rot="0">
              <a:off x="0" y="0"/>
              <a:ext cx="2592887" cy="399737"/>
            </a:xfrm>
            <a:custGeom>
              <a:avLst/>
              <a:gdLst/>
              <a:ahLst/>
              <a:cxnLst/>
              <a:rect r="r" b="b" t="t" l="l"/>
              <a:pathLst>
                <a:path h="399737" w="2592887">
                  <a:moveTo>
                    <a:pt x="19604" y="0"/>
                  </a:moveTo>
                  <a:lnTo>
                    <a:pt x="2573283" y="0"/>
                  </a:lnTo>
                  <a:cubicBezTo>
                    <a:pt x="2578482" y="0"/>
                    <a:pt x="2583469" y="2065"/>
                    <a:pt x="2587145" y="5742"/>
                  </a:cubicBezTo>
                  <a:cubicBezTo>
                    <a:pt x="2590822" y="9418"/>
                    <a:pt x="2592887" y="14405"/>
                    <a:pt x="2592887" y="19604"/>
                  </a:cubicBezTo>
                  <a:lnTo>
                    <a:pt x="2592887" y="380133"/>
                  </a:lnTo>
                  <a:cubicBezTo>
                    <a:pt x="2592887" y="385332"/>
                    <a:pt x="2590822" y="390319"/>
                    <a:pt x="2587145" y="393995"/>
                  </a:cubicBezTo>
                  <a:cubicBezTo>
                    <a:pt x="2583469" y="397672"/>
                    <a:pt x="2578482" y="399737"/>
                    <a:pt x="2573283" y="399737"/>
                  </a:cubicBezTo>
                  <a:lnTo>
                    <a:pt x="19604" y="399737"/>
                  </a:lnTo>
                  <a:cubicBezTo>
                    <a:pt x="8777" y="399737"/>
                    <a:pt x="0" y="390960"/>
                    <a:pt x="0" y="380133"/>
                  </a:cubicBezTo>
                  <a:lnTo>
                    <a:pt x="0" y="19604"/>
                  </a:lnTo>
                  <a:cubicBezTo>
                    <a:pt x="0" y="14405"/>
                    <a:pt x="2065" y="9418"/>
                    <a:pt x="5742" y="5742"/>
                  </a:cubicBezTo>
                  <a:cubicBezTo>
                    <a:pt x="9418" y="2065"/>
                    <a:pt x="14405" y="0"/>
                    <a:pt x="19604" y="0"/>
                  </a:cubicBezTo>
                  <a:close/>
                </a:path>
              </a:pathLst>
            </a:custGeom>
            <a:solidFill>
              <a:srgbClr val="FFC95F"/>
            </a:solidFill>
          </p:spPr>
        </p:sp>
        <p:sp>
          <p:nvSpPr>
            <p:cNvPr name="TextBox 8" id="8"/>
            <p:cNvSpPr txBox="true"/>
            <p:nvPr/>
          </p:nvSpPr>
          <p:spPr>
            <a:xfrm>
              <a:off x="0" y="-104775"/>
              <a:ext cx="2592887" cy="504512"/>
            </a:xfrm>
            <a:prstGeom prst="rect">
              <a:avLst/>
            </a:prstGeom>
          </p:spPr>
          <p:txBody>
            <a:bodyPr anchor="ctr" rtlCol="false" tIns="50800" lIns="50800" bIns="50800" rIns="50800"/>
            <a:lstStyle/>
            <a:p>
              <a:pPr algn="ctr">
                <a:lnSpc>
                  <a:spcPts val="6206"/>
                </a:lnSpc>
              </a:pPr>
              <a:r>
                <a:rPr lang="en-US" sz="4433">
                  <a:solidFill>
                    <a:srgbClr val="000000"/>
                  </a:solidFill>
                  <a:latin typeface="Bobby Jones Soft"/>
                  <a:ea typeface="Bobby Jones Soft"/>
                  <a:cs typeface="Bobby Jones Soft"/>
                  <a:sym typeface="Bobby Jones Soft"/>
                </a:rPr>
                <a:t>Modular Tech Library</a:t>
              </a:r>
            </a:p>
          </p:txBody>
        </p:sp>
      </p:grpSp>
      <p:sp>
        <p:nvSpPr>
          <p:cNvPr name="Freeform 9" id="9"/>
          <p:cNvSpPr/>
          <p:nvPr/>
        </p:nvSpPr>
        <p:spPr>
          <a:xfrm flipH="false" flipV="false" rot="1288840">
            <a:off x="14886057" y="-1256727"/>
            <a:ext cx="5041856" cy="5963485"/>
          </a:xfrm>
          <a:custGeom>
            <a:avLst/>
            <a:gdLst/>
            <a:ahLst/>
            <a:cxnLst/>
            <a:rect r="r" b="b" t="t" l="l"/>
            <a:pathLst>
              <a:path h="5963485" w="5041856">
                <a:moveTo>
                  <a:pt x="0" y="0"/>
                </a:moveTo>
                <a:lnTo>
                  <a:pt x="5041856" y="0"/>
                </a:lnTo>
                <a:lnTo>
                  <a:pt x="5041856" y="5963486"/>
                </a:lnTo>
                <a:lnTo>
                  <a:pt x="0" y="59634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386957">
            <a:off x="9420803" y="306052"/>
            <a:ext cx="5622843" cy="3077228"/>
          </a:xfrm>
          <a:custGeom>
            <a:avLst/>
            <a:gdLst/>
            <a:ahLst/>
            <a:cxnLst/>
            <a:rect r="r" b="b" t="t" l="l"/>
            <a:pathLst>
              <a:path h="3077228" w="5622843">
                <a:moveTo>
                  <a:pt x="0" y="0"/>
                </a:moveTo>
                <a:lnTo>
                  <a:pt x="5622843" y="0"/>
                </a:lnTo>
                <a:lnTo>
                  <a:pt x="5622843" y="3077229"/>
                </a:lnTo>
                <a:lnTo>
                  <a:pt x="0" y="307722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11904847" y="3689333"/>
            <a:ext cx="6931669" cy="4260088"/>
          </a:xfrm>
          <a:custGeom>
            <a:avLst/>
            <a:gdLst/>
            <a:ahLst/>
            <a:cxnLst/>
            <a:rect r="r" b="b" t="t" l="l"/>
            <a:pathLst>
              <a:path h="4260088" w="6931669">
                <a:moveTo>
                  <a:pt x="0" y="0"/>
                </a:moveTo>
                <a:lnTo>
                  <a:pt x="6931669" y="0"/>
                </a:lnTo>
                <a:lnTo>
                  <a:pt x="6931669" y="4260088"/>
                </a:lnTo>
                <a:lnTo>
                  <a:pt x="0" y="4260088"/>
                </a:lnTo>
                <a:lnTo>
                  <a:pt x="0" y="0"/>
                </a:lnTo>
                <a:close/>
              </a:path>
            </a:pathLst>
          </a:custGeom>
          <a:blipFill>
            <a:blip r:embed="rId7"/>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457C40"/>
        </a:solidFill>
      </p:bgPr>
    </p:bg>
    <p:spTree>
      <p:nvGrpSpPr>
        <p:cNvPr id="1" name=""/>
        <p:cNvGrpSpPr/>
        <p:nvPr/>
      </p:nvGrpSpPr>
      <p:grpSpPr>
        <a:xfrm>
          <a:off x="0" y="0"/>
          <a:ext cx="0" cy="0"/>
          <a:chOff x="0" y="0"/>
          <a:chExt cx="0" cy="0"/>
        </a:xfrm>
      </p:grpSpPr>
      <p:grpSp>
        <p:nvGrpSpPr>
          <p:cNvPr name="Group 2" id="2"/>
          <p:cNvGrpSpPr/>
          <p:nvPr/>
        </p:nvGrpSpPr>
        <p:grpSpPr>
          <a:xfrm rot="0">
            <a:off x="5250373" y="802566"/>
            <a:ext cx="7108547" cy="1095902"/>
            <a:chOff x="0" y="0"/>
            <a:chExt cx="2592887" cy="399737"/>
          </a:xfrm>
        </p:grpSpPr>
        <p:sp>
          <p:nvSpPr>
            <p:cNvPr name="Freeform 3" id="3"/>
            <p:cNvSpPr/>
            <p:nvPr/>
          </p:nvSpPr>
          <p:spPr>
            <a:xfrm flipH="false" flipV="false" rot="0">
              <a:off x="0" y="0"/>
              <a:ext cx="2592887" cy="399737"/>
            </a:xfrm>
            <a:custGeom>
              <a:avLst/>
              <a:gdLst/>
              <a:ahLst/>
              <a:cxnLst/>
              <a:rect r="r" b="b" t="t" l="l"/>
              <a:pathLst>
                <a:path h="399737" w="2592887">
                  <a:moveTo>
                    <a:pt x="19604" y="0"/>
                  </a:moveTo>
                  <a:lnTo>
                    <a:pt x="2573283" y="0"/>
                  </a:lnTo>
                  <a:cubicBezTo>
                    <a:pt x="2578482" y="0"/>
                    <a:pt x="2583469" y="2065"/>
                    <a:pt x="2587145" y="5742"/>
                  </a:cubicBezTo>
                  <a:cubicBezTo>
                    <a:pt x="2590822" y="9418"/>
                    <a:pt x="2592887" y="14405"/>
                    <a:pt x="2592887" y="19604"/>
                  </a:cubicBezTo>
                  <a:lnTo>
                    <a:pt x="2592887" y="380133"/>
                  </a:lnTo>
                  <a:cubicBezTo>
                    <a:pt x="2592887" y="385332"/>
                    <a:pt x="2590822" y="390319"/>
                    <a:pt x="2587145" y="393995"/>
                  </a:cubicBezTo>
                  <a:cubicBezTo>
                    <a:pt x="2583469" y="397672"/>
                    <a:pt x="2578482" y="399737"/>
                    <a:pt x="2573283" y="399737"/>
                  </a:cubicBezTo>
                  <a:lnTo>
                    <a:pt x="19604" y="399737"/>
                  </a:lnTo>
                  <a:cubicBezTo>
                    <a:pt x="8777" y="399737"/>
                    <a:pt x="0" y="390960"/>
                    <a:pt x="0" y="380133"/>
                  </a:cubicBezTo>
                  <a:lnTo>
                    <a:pt x="0" y="19604"/>
                  </a:lnTo>
                  <a:cubicBezTo>
                    <a:pt x="0" y="14405"/>
                    <a:pt x="2065" y="9418"/>
                    <a:pt x="5742" y="5742"/>
                  </a:cubicBezTo>
                  <a:cubicBezTo>
                    <a:pt x="9418" y="2065"/>
                    <a:pt x="14405" y="0"/>
                    <a:pt x="19604" y="0"/>
                  </a:cubicBezTo>
                  <a:close/>
                </a:path>
              </a:pathLst>
            </a:custGeom>
            <a:solidFill>
              <a:srgbClr val="FFC95F"/>
            </a:solidFill>
          </p:spPr>
        </p:sp>
        <p:sp>
          <p:nvSpPr>
            <p:cNvPr name="TextBox 4" id="4"/>
            <p:cNvSpPr txBox="true"/>
            <p:nvPr/>
          </p:nvSpPr>
          <p:spPr>
            <a:xfrm>
              <a:off x="0" y="-104775"/>
              <a:ext cx="2592887" cy="504512"/>
            </a:xfrm>
            <a:prstGeom prst="rect">
              <a:avLst/>
            </a:prstGeom>
          </p:spPr>
          <p:txBody>
            <a:bodyPr anchor="ctr" rtlCol="false" tIns="50800" lIns="50800" bIns="50800" rIns="50800"/>
            <a:lstStyle/>
            <a:p>
              <a:pPr algn="ctr">
                <a:lnSpc>
                  <a:spcPts val="6206"/>
                </a:lnSpc>
              </a:pPr>
              <a:r>
                <a:rPr lang="en-US" sz="4433">
                  <a:solidFill>
                    <a:srgbClr val="000000"/>
                  </a:solidFill>
                  <a:latin typeface="Bobby Jones Soft"/>
                  <a:ea typeface="Bobby Jones Soft"/>
                  <a:cs typeface="Bobby Jones Soft"/>
                  <a:sym typeface="Bobby Jones Soft"/>
                </a:rPr>
                <a:t>Modular Tech Library</a:t>
              </a:r>
            </a:p>
          </p:txBody>
        </p:sp>
      </p:grpSp>
      <p:grpSp>
        <p:nvGrpSpPr>
          <p:cNvPr name="Group 5" id="5"/>
          <p:cNvGrpSpPr/>
          <p:nvPr/>
        </p:nvGrpSpPr>
        <p:grpSpPr>
          <a:xfrm rot="0">
            <a:off x="3599487" y="2396184"/>
            <a:ext cx="10410318" cy="6862116"/>
            <a:chOff x="0" y="0"/>
            <a:chExt cx="2718052" cy="1791645"/>
          </a:xfrm>
        </p:grpSpPr>
        <p:sp>
          <p:nvSpPr>
            <p:cNvPr name="Freeform 6" id="6"/>
            <p:cNvSpPr/>
            <p:nvPr/>
          </p:nvSpPr>
          <p:spPr>
            <a:xfrm flipH="false" flipV="false" rot="0">
              <a:off x="0" y="0"/>
              <a:ext cx="2718052" cy="1791645"/>
            </a:xfrm>
            <a:custGeom>
              <a:avLst/>
              <a:gdLst/>
              <a:ahLst/>
              <a:cxnLst/>
              <a:rect r="r" b="b" t="t" l="l"/>
              <a:pathLst>
                <a:path h="1791645" w="2718052">
                  <a:moveTo>
                    <a:pt x="15617" y="0"/>
                  </a:moveTo>
                  <a:lnTo>
                    <a:pt x="2702435" y="0"/>
                  </a:lnTo>
                  <a:cubicBezTo>
                    <a:pt x="2711060" y="0"/>
                    <a:pt x="2718052" y="6992"/>
                    <a:pt x="2718052" y="15617"/>
                  </a:cubicBezTo>
                  <a:lnTo>
                    <a:pt x="2718052" y="1776027"/>
                  </a:lnTo>
                  <a:cubicBezTo>
                    <a:pt x="2718052" y="1780169"/>
                    <a:pt x="2716407" y="1784141"/>
                    <a:pt x="2713478" y="1787070"/>
                  </a:cubicBezTo>
                  <a:cubicBezTo>
                    <a:pt x="2710549" y="1789999"/>
                    <a:pt x="2706577" y="1791645"/>
                    <a:pt x="2702435" y="1791645"/>
                  </a:cubicBezTo>
                  <a:lnTo>
                    <a:pt x="15617" y="1791645"/>
                  </a:lnTo>
                  <a:cubicBezTo>
                    <a:pt x="11475" y="1791645"/>
                    <a:pt x="7503" y="1789999"/>
                    <a:pt x="4574" y="1787070"/>
                  </a:cubicBezTo>
                  <a:cubicBezTo>
                    <a:pt x="1645" y="1784141"/>
                    <a:pt x="0" y="1780169"/>
                    <a:pt x="0" y="1776027"/>
                  </a:cubicBezTo>
                  <a:lnTo>
                    <a:pt x="0" y="15617"/>
                  </a:lnTo>
                  <a:cubicBezTo>
                    <a:pt x="0" y="11475"/>
                    <a:pt x="1645" y="7503"/>
                    <a:pt x="4574" y="4574"/>
                  </a:cubicBezTo>
                  <a:cubicBezTo>
                    <a:pt x="7503" y="1645"/>
                    <a:pt x="11475" y="0"/>
                    <a:pt x="15617" y="0"/>
                  </a:cubicBezTo>
                  <a:close/>
                </a:path>
              </a:pathLst>
            </a:custGeom>
            <a:solidFill>
              <a:srgbClr val="FFFFFF"/>
            </a:solidFill>
          </p:spPr>
        </p:sp>
        <p:sp>
          <p:nvSpPr>
            <p:cNvPr name="TextBox 7" id="7"/>
            <p:cNvSpPr txBox="true"/>
            <p:nvPr/>
          </p:nvSpPr>
          <p:spPr>
            <a:xfrm>
              <a:off x="0" y="-57150"/>
              <a:ext cx="2718052" cy="1848795"/>
            </a:xfrm>
            <a:prstGeom prst="rect">
              <a:avLst/>
            </a:prstGeom>
          </p:spPr>
          <p:txBody>
            <a:bodyPr anchor="ctr" rtlCol="false" tIns="50800" lIns="50800" bIns="50800" rIns="50800"/>
            <a:lstStyle/>
            <a:p>
              <a:pPr algn="ctr">
                <a:lnSpc>
                  <a:spcPts val="4106"/>
                </a:lnSpc>
              </a:pPr>
              <a:r>
                <a:rPr lang="en-US" sz="2933">
                  <a:solidFill>
                    <a:srgbClr val="000000"/>
                  </a:solidFill>
                  <a:latin typeface="Canva Sans"/>
                  <a:ea typeface="Canva Sans"/>
                  <a:cs typeface="Canva Sans"/>
                  <a:sym typeface="Canva Sans"/>
                </a:rPr>
                <a:t> This promotes creativity because students can experiment with combining old parts to build new devices or prototypes. It also encourages engineering thinking, reduces waste and makes technology more accessible to everyone.</a:t>
              </a:r>
            </a:p>
            <a:p>
              <a:pPr algn="ctr">
                <a:lnSpc>
                  <a:spcPts val="3266"/>
                </a:lnSpc>
              </a:pPr>
            </a:p>
          </p:txBody>
        </p:sp>
      </p:grpSp>
      <p:sp>
        <p:nvSpPr>
          <p:cNvPr name="Freeform 8" id="8"/>
          <p:cNvSpPr/>
          <p:nvPr/>
        </p:nvSpPr>
        <p:spPr>
          <a:xfrm flipH="false" flipV="false" rot="0">
            <a:off x="11709105" y="6315221"/>
            <a:ext cx="6578895" cy="4114800"/>
          </a:xfrm>
          <a:custGeom>
            <a:avLst/>
            <a:gdLst/>
            <a:ahLst/>
            <a:cxnLst/>
            <a:rect r="r" b="b" t="t" l="l"/>
            <a:pathLst>
              <a:path h="4114800" w="6578895">
                <a:moveTo>
                  <a:pt x="0" y="0"/>
                </a:moveTo>
                <a:lnTo>
                  <a:pt x="6578895" y="0"/>
                </a:lnTo>
                <a:lnTo>
                  <a:pt x="6578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716783">
            <a:off x="733159" y="653394"/>
            <a:ext cx="3181051" cy="2254558"/>
          </a:xfrm>
          <a:custGeom>
            <a:avLst/>
            <a:gdLst/>
            <a:ahLst/>
            <a:cxnLst/>
            <a:rect r="r" b="b" t="t" l="l"/>
            <a:pathLst>
              <a:path h="2254558" w="3181051">
                <a:moveTo>
                  <a:pt x="0" y="0"/>
                </a:moveTo>
                <a:lnTo>
                  <a:pt x="3181051" y="0"/>
                </a:lnTo>
                <a:lnTo>
                  <a:pt x="3181051" y="2254558"/>
                </a:lnTo>
                <a:lnTo>
                  <a:pt x="0" y="2254558"/>
                </a:lnTo>
                <a:lnTo>
                  <a:pt x="0" y="0"/>
                </a:lnTo>
                <a:close/>
              </a:path>
            </a:pathLst>
          </a:custGeom>
          <a:blipFill>
            <a:blip r:embed="rId4"/>
            <a:stretch>
              <a:fillRect l="-1970" t="-17506" r="-197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sp>
        <p:nvSpPr>
          <p:cNvPr name="Freeform 3" id="3"/>
          <p:cNvSpPr/>
          <p:nvPr/>
        </p:nvSpPr>
        <p:spPr>
          <a:xfrm flipH="false" flipV="false" rot="-329216">
            <a:off x="-1321192" y="7899058"/>
            <a:ext cx="5000557" cy="2718485"/>
          </a:xfrm>
          <a:custGeom>
            <a:avLst/>
            <a:gdLst/>
            <a:ahLst/>
            <a:cxnLst/>
            <a:rect r="r" b="b" t="t" l="l"/>
            <a:pathLst>
              <a:path h="2718485" w="5000557">
                <a:moveTo>
                  <a:pt x="0" y="0"/>
                </a:moveTo>
                <a:lnTo>
                  <a:pt x="5000557" y="0"/>
                </a:lnTo>
                <a:lnTo>
                  <a:pt x="5000557" y="2718484"/>
                </a:lnTo>
                <a:lnTo>
                  <a:pt x="0" y="27184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171393" y="9066546"/>
            <a:ext cx="3945213" cy="631234"/>
          </a:xfrm>
          <a:custGeom>
            <a:avLst/>
            <a:gdLst/>
            <a:ahLst/>
            <a:cxnLst/>
            <a:rect r="r" b="b" t="t" l="l"/>
            <a:pathLst>
              <a:path h="631234" w="3945213">
                <a:moveTo>
                  <a:pt x="0" y="0"/>
                </a:moveTo>
                <a:lnTo>
                  <a:pt x="3945214" y="0"/>
                </a:lnTo>
                <a:lnTo>
                  <a:pt x="3945214" y="631234"/>
                </a:lnTo>
                <a:lnTo>
                  <a:pt x="0" y="6312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2929445" y="3529833"/>
            <a:ext cx="12429111" cy="5295470"/>
            <a:chOff x="0" y="0"/>
            <a:chExt cx="3245143" cy="1382606"/>
          </a:xfrm>
        </p:grpSpPr>
        <p:sp>
          <p:nvSpPr>
            <p:cNvPr name="Freeform 6" id="6"/>
            <p:cNvSpPr/>
            <p:nvPr/>
          </p:nvSpPr>
          <p:spPr>
            <a:xfrm flipH="false" flipV="false" rot="0">
              <a:off x="0" y="0"/>
              <a:ext cx="3245143" cy="1382606"/>
            </a:xfrm>
            <a:custGeom>
              <a:avLst/>
              <a:gdLst/>
              <a:ahLst/>
              <a:cxnLst/>
              <a:rect r="r" b="b" t="t" l="l"/>
              <a:pathLst>
                <a:path h="1382606" w="3245143">
                  <a:moveTo>
                    <a:pt x="31767" y="0"/>
                  </a:moveTo>
                  <a:lnTo>
                    <a:pt x="3213376" y="0"/>
                  </a:lnTo>
                  <a:cubicBezTo>
                    <a:pt x="3221801" y="0"/>
                    <a:pt x="3229881" y="3347"/>
                    <a:pt x="3235839" y="9304"/>
                  </a:cubicBezTo>
                  <a:cubicBezTo>
                    <a:pt x="3241796" y="15262"/>
                    <a:pt x="3245143" y="23342"/>
                    <a:pt x="3245143" y="31767"/>
                  </a:cubicBezTo>
                  <a:lnTo>
                    <a:pt x="3245143" y="1350838"/>
                  </a:lnTo>
                  <a:cubicBezTo>
                    <a:pt x="3245143" y="1359264"/>
                    <a:pt x="3241796" y="1367344"/>
                    <a:pt x="3235839" y="1373301"/>
                  </a:cubicBezTo>
                  <a:cubicBezTo>
                    <a:pt x="3229881" y="1379259"/>
                    <a:pt x="3221801" y="1382606"/>
                    <a:pt x="3213376" y="1382606"/>
                  </a:cubicBezTo>
                  <a:lnTo>
                    <a:pt x="31767" y="1382606"/>
                  </a:lnTo>
                  <a:cubicBezTo>
                    <a:pt x="14223" y="1382606"/>
                    <a:pt x="0" y="1368383"/>
                    <a:pt x="0" y="1350838"/>
                  </a:cubicBezTo>
                  <a:lnTo>
                    <a:pt x="0" y="31767"/>
                  </a:lnTo>
                  <a:cubicBezTo>
                    <a:pt x="0" y="14223"/>
                    <a:pt x="14223" y="0"/>
                    <a:pt x="31767" y="0"/>
                  </a:cubicBezTo>
                  <a:close/>
                </a:path>
              </a:pathLst>
            </a:custGeom>
            <a:solidFill>
              <a:srgbClr val="FFFFFF"/>
            </a:solidFill>
          </p:spPr>
        </p:sp>
        <p:sp>
          <p:nvSpPr>
            <p:cNvPr name="TextBox 7" id="7"/>
            <p:cNvSpPr txBox="true"/>
            <p:nvPr/>
          </p:nvSpPr>
          <p:spPr>
            <a:xfrm>
              <a:off x="0" y="-47625"/>
              <a:ext cx="3245143" cy="1430231"/>
            </a:xfrm>
            <a:prstGeom prst="rect">
              <a:avLst/>
            </a:prstGeom>
          </p:spPr>
          <p:txBody>
            <a:bodyPr anchor="ctr" rtlCol="false" tIns="50800" lIns="50800" bIns="50800" rIns="50800"/>
            <a:lstStyle/>
            <a:p>
              <a:pPr algn="ctr">
                <a:lnSpc>
                  <a:spcPts val="3266"/>
                </a:lnSpc>
              </a:pPr>
            </a:p>
          </p:txBody>
        </p:sp>
      </p:grpSp>
      <p:sp>
        <p:nvSpPr>
          <p:cNvPr name="TextBox 8" id="8"/>
          <p:cNvSpPr txBox="true"/>
          <p:nvPr/>
        </p:nvSpPr>
        <p:spPr>
          <a:xfrm rot="0">
            <a:off x="4318725" y="689381"/>
            <a:ext cx="9650550" cy="2599210"/>
          </a:xfrm>
          <a:prstGeom prst="rect">
            <a:avLst/>
          </a:prstGeom>
        </p:spPr>
        <p:txBody>
          <a:bodyPr anchor="t" rtlCol="false" tIns="0" lIns="0" bIns="0" rIns="0">
            <a:spAutoFit/>
          </a:bodyPr>
          <a:lstStyle/>
          <a:p>
            <a:pPr algn="ctr" marL="0" indent="0" lvl="0">
              <a:lnSpc>
                <a:spcPts val="9969"/>
              </a:lnSpc>
            </a:pPr>
            <a:r>
              <a:rPr lang="en-US" sz="9969">
                <a:solidFill>
                  <a:srgbClr val="000000"/>
                </a:solidFill>
                <a:latin typeface="Bobby Jones Soft"/>
                <a:ea typeface="Bobby Jones Soft"/>
                <a:cs typeface="Bobby Jones Soft"/>
                <a:sym typeface="Bobby Jones Soft"/>
              </a:rPr>
              <a:t>E-Waste Story Labels</a:t>
            </a:r>
          </a:p>
        </p:txBody>
      </p:sp>
      <p:sp>
        <p:nvSpPr>
          <p:cNvPr name="Freeform 9" id="9"/>
          <p:cNvSpPr/>
          <p:nvPr/>
        </p:nvSpPr>
        <p:spPr>
          <a:xfrm flipH="false" flipV="false" rot="-2700000">
            <a:off x="-714924" y="-131126"/>
            <a:ext cx="4984890" cy="4114800"/>
          </a:xfrm>
          <a:custGeom>
            <a:avLst/>
            <a:gdLst/>
            <a:ahLst/>
            <a:cxnLst/>
            <a:rect r="r" b="b" t="t" l="l"/>
            <a:pathLst>
              <a:path h="4114800" w="4984890">
                <a:moveTo>
                  <a:pt x="0" y="0"/>
                </a:moveTo>
                <a:lnTo>
                  <a:pt x="4984890" y="0"/>
                </a:lnTo>
                <a:lnTo>
                  <a:pt x="498489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13496805" y="-521292"/>
            <a:ext cx="5815186" cy="5455702"/>
          </a:xfrm>
          <a:custGeom>
            <a:avLst/>
            <a:gdLst/>
            <a:ahLst/>
            <a:cxnLst/>
            <a:rect r="r" b="b" t="t" l="l"/>
            <a:pathLst>
              <a:path h="5455702" w="5815186">
                <a:moveTo>
                  <a:pt x="0" y="0"/>
                </a:moveTo>
                <a:lnTo>
                  <a:pt x="5815186" y="0"/>
                </a:lnTo>
                <a:lnTo>
                  <a:pt x="5815186" y="5455702"/>
                </a:lnTo>
                <a:lnTo>
                  <a:pt x="0" y="545570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3456402" y="3759184"/>
            <a:ext cx="10733681" cy="4674844"/>
          </a:xfrm>
          <a:prstGeom prst="rect">
            <a:avLst/>
          </a:prstGeom>
        </p:spPr>
        <p:txBody>
          <a:bodyPr anchor="t" rtlCol="false" tIns="0" lIns="0" bIns="0" rIns="0">
            <a:spAutoFit/>
          </a:bodyPr>
          <a:lstStyle/>
          <a:p>
            <a:pPr algn="ctr">
              <a:lnSpc>
                <a:spcPts val="4607"/>
              </a:lnSpc>
            </a:pPr>
            <a:r>
              <a:rPr lang="en-US" sz="3071">
                <a:solidFill>
                  <a:srgbClr val="544541"/>
                </a:solidFill>
                <a:latin typeface="Jua"/>
                <a:ea typeface="Jua"/>
                <a:cs typeface="Jua"/>
                <a:sym typeface="Jua"/>
              </a:rPr>
              <a:t>Place QR-code labels on broken or discarded devices. When scanned, they show the device’s “story”: age, materials used, repair attempts, possible spare parts and recycling instructions. This turns invisible waste into visible knowledge. Students can even contribute by updating the device’s story after repairs. The idea transforms e-waste into an educational tool and encourages people to think about what happens after a device’s life ends.</a:t>
            </a:r>
          </a:p>
        </p:txBody>
      </p:sp>
      <p:sp>
        <p:nvSpPr>
          <p:cNvPr name="Freeform 12" id="12"/>
          <p:cNvSpPr/>
          <p:nvPr/>
        </p:nvSpPr>
        <p:spPr>
          <a:xfrm flipH="false" flipV="false" rot="0">
            <a:off x="15258819" y="6602556"/>
            <a:ext cx="4053172" cy="5559213"/>
          </a:xfrm>
          <a:custGeom>
            <a:avLst/>
            <a:gdLst/>
            <a:ahLst/>
            <a:cxnLst/>
            <a:rect r="r" b="b" t="t" l="l"/>
            <a:pathLst>
              <a:path h="5559213" w="4053172">
                <a:moveTo>
                  <a:pt x="0" y="0"/>
                </a:moveTo>
                <a:lnTo>
                  <a:pt x="4053172" y="0"/>
                </a:lnTo>
                <a:lnTo>
                  <a:pt x="4053172" y="5559214"/>
                </a:lnTo>
                <a:lnTo>
                  <a:pt x="0" y="555921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0">
            <a:off x="9977588" y="1028700"/>
            <a:ext cx="8147980" cy="7821895"/>
            <a:chOff x="0" y="0"/>
            <a:chExt cx="2199656" cy="2111625"/>
          </a:xfrm>
        </p:grpSpPr>
        <p:sp>
          <p:nvSpPr>
            <p:cNvPr name="Freeform 4" id="4"/>
            <p:cNvSpPr/>
            <p:nvPr/>
          </p:nvSpPr>
          <p:spPr>
            <a:xfrm flipH="false" flipV="false" rot="0">
              <a:off x="0" y="0"/>
              <a:ext cx="2199656" cy="2111625"/>
            </a:xfrm>
            <a:custGeom>
              <a:avLst/>
              <a:gdLst/>
              <a:ahLst/>
              <a:cxnLst/>
              <a:rect r="r" b="b" t="t" l="l"/>
              <a:pathLst>
                <a:path h="2111625" w="2199656">
                  <a:moveTo>
                    <a:pt x="25654" y="0"/>
                  </a:moveTo>
                  <a:lnTo>
                    <a:pt x="2174001" y="0"/>
                  </a:lnTo>
                  <a:cubicBezTo>
                    <a:pt x="2180805" y="0"/>
                    <a:pt x="2187331" y="2703"/>
                    <a:pt x="2192142" y="7514"/>
                  </a:cubicBezTo>
                  <a:cubicBezTo>
                    <a:pt x="2196953" y="12325"/>
                    <a:pt x="2199656" y="18850"/>
                    <a:pt x="2199656" y="25654"/>
                  </a:cubicBezTo>
                  <a:lnTo>
                    <a:pt x="2199656" y="2085971"/>
                  </a:lnTo>
                  <a:cubicBezTo>
                    <a:pt x="2199656" y="2092775"/>
                    <a:pt x="2196953" y="2099300"/>
                    <a:pt x="2192142" y="2104111"/>
                  </a:cubicBezTo>
                  <a:cubicBezTo>
                    <a:pt x="2187331" y="2108922"/>
                    <a:pt x="2180805" y="2111625"/>
                    <a:pt x="2174001" y="2111625"/>
                  </a:cubicBezTo>
                  <a:lnTo>
                    <a:pt x="25654" y="2111625"/>
                  </a:lnTo>
                  <a:cubicBezTo>
                    <a:pt x="18850" y="2111625"/>
                    <a:pt x="12325" y="2108922"/>
                    <a:pt x="7514" y="2104111"/>
                  </a:cubicBezTo>
                  <a:cubicBezTo>
                    <a:pt x="2703" y="2099300"/>
                    <a:pt x="0" y="2092775"/>
                    <a:pt x="0" y="2085971"/>
                  </a:cubicBezTo>
                  <a:lnTo>
                    <a:pt x="0" y="25654"/>
                  </a:lnTo>
                  <a:cubicBezTo>
                    <a:pt x="0" y="18850"/>
                    <a:pt x="2703" y="12325"/>
                    <a:pt x="7514" y="7514"/>
                  </a:cubicBezTo>
                  <a:cubicBezTo>
                    <a:pt x="12325" y="2703"/>
                    <a:pt x="18850" y="0"/>
                    <a:pt x="25654" y="0"/>
                  </a:cubicBezTo>
                  <a:close/>
                </a:path>
              </a:pathLst>
            </a:custGeom>
            <a:solidFill>
              <a:srgbClr val="FFFFFF"/>
            </a:solidFill>
          </p:spPr>
        </p:sp>
        <p:sp>
          <p:nvSpPr>
            <p:cNvPr name="TextBox 5" id="5"/>
            <p:cNvSpPr txBox="true"/>
            <p:nvPr/>
          </p:nvSpPr>
          <p:spPr>
            <a:xfrm>
              <a:off x="0" y="-47625"/>
              <a:ext cx="2199656" cy="2159250"/>
            </a:xfrm>
            <a:prstGeom prst="rect">
              <a:avLst/>
            </a:prstGeom>
          </p:spPr>
          <p:txBody>
            <a:bodyPr anchor="ctr" rtlCol="false" tIns="50800" lIns="50800" bIns="50800" rIns="50800"/>
            <a:lstStyle/>
            <a:p>
              <a:pPr algn="ctr">
                <a:lnSpc>
                  <a:spcPts val="3266"/>
                </a:lnSpc>
              </a:pPr>
            </a:p>
          </p:txBody>
        </p:sp>
      </p:grpSp>
      <p:sp>
        <p:nvSpPr>
          <p:cNvPr name="Freeform 6" id="6"/>
          <p:cNvSpPr/>
          <p:nvPr/>
        </p:nvSpPr>
        <p:spPr>
          <a:xfrm flipH="false" flipV="false" rot="-194109">
            <a:off x="-475455" y="-1467083"/>
            <a:ext cx="10967849" cy="6102113"/>
          </a:xfrm>
          <a:custGeom>
            <a:avLst/>
            <a:gdLst/>
            <a:ahLst/>
            <a:cxnLst/>
            <a:rect r="r" b="b" t="t" l="l"/>
            <a:pathLst>
              <a:path h="6102113" w="10967849">
                <a:moveTo>
                  <a:pt x="0" y="0"/>
                </a:moveTo>
                <a:lnTo>
                  <a:pt x="10967850" y="0"/>
                </a:lnTo>
                <a:lnTo>
                  <a:pt x="10967850" y="6102113"/>
                </a:lnTo>
                <a:lnTo>
                  <a:pt x="0" y="61021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0187189" y="1954441"/>
            <a:ext cx="468650" cy="468650"/>
          </a:xfrm>
          <a:custGeom>
            <a:avLst/>
            <a:gdLst/>
            <a:ahLst/>
            <a:cxnLst/>
            <a:rect r="r" b="b" t="t" l="l"/>
            <a:pathLst>
              <a:path h="468650" w="468650">
                <a:moveTo>
                  <a:pt x="0" y="0"/>
                </a:moveTo>
                <a:lnTo>
                  <a:pt x="468650" y="0"/>
                </a:lnTo>
                <a:lnTo>
                  <a:pt x="468650" y="468650"/>
                </a:lnTo>
                <a:lnTo>
                  <a:pt x="0" y="4686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6273872" y="6853691"/>
            <a:ext cx="6049279" cy="967885"/>
          </a:xfrm>
          <a:custGeom>
            <a:avLst/>
            <a:gdLst/>
            <a:ahLst/>
            <a:cxnLst/>
            <a:rect r="r" b="b" t="t" l="l"/>
            <a:pathLst>
              <a:path h="967885" w="6049279">
                <a:moveTo>
                  <a:pt x="0" y="0"/>
                </a:moveTo>
                <a:lnTo>
                  <a:pt x="6049279" y="0"/>
                </a:lnTo>
                <a:lnTo>
                  <a:pt x="6049279" y="967884"/>
                </a:lnTo>
                <a:lnTo>
                  <a:pt x="0" y="96788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true" flipV="false" rot="0">
            <a:off x="-4291617" y="3272707"/>
            <a:ext cx="6049279" cy="967885"/>
          </a:xfrm>
          <a:custGeom>
            <a:avLst/>
            <a:gdLst/>
            <a:ahLst/>
            <a:cxnLst/>
            <a:rect r="r" b="b" t="t" l="l"/>
            <a:pathLst>
              <a:path h="967885" w="6049279">
                <a:moveTo>
                  <a:pt x="6049279" y="0"/>
                </a:moveTo>
                <a:lnTo>
                  <a:pt x="0" y="0"/>
                </a:lnTo>
                <a:lnTo>
                  <a:pt x="0" y="967884"/>
                </a:lnTo>
                <a:lnTo>
                  <a:pt x="6049279" y="967884"/>
                </a:lnTo>
                <a:lnTo>
                  <a:pt x="6049279"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690300">
            <a:off x="15932266" y="160241"/>
            <a:ext cx="1763812" cy="1558568"/>
          </a:xfrm>
          <a:custGeom>
            <a:avLst/>
            <a:gdLst/>
            <a:ahLst/>
            <a:cxnLst/>
            <a:rect r="r" b="b" t="t" l="l"/>
            <a:pathLst>
              <a:path h="1558568" w="1763812">
                <a:moveTo>
                  <a:pt x="0" y="0"/>
                </a:moveTo>
                <a:lnTo>
                  <a:pt x="1763812" y="0"/>
                </a:lnTo>
                <a:lnTo>
                  <a:pt x="1763812" y="1558569"/>
                </a:lnTo>
                <a:lnTo>
                  <a:pt x="0" y="155856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1025937" y="3919502"/>
            <a:ext cx="8433715" cy="4430048"/>
          </a:xfrm>
          <a:prstGeom prst="rect">
            <a:avLst/>
          </a:prstGeom>
        </p:spPr>
        <p:txBody>
          <a:bodyPr anchor="t" rtlCol="false" tIns="0" lIns="0" bIns="0" rIns="0">
            <a:spAutoFit/>
          </a:bodyPr>
          <a:lstStyle/>
          <a:p>
            <a:pPr algn="l" marL="0" indent="0" lvl="0">
              <a:lnSpc>
                <a:spcPts val="11550"/>
              </a:lnSpc>
            </a:pPr>
            <a:r>
              <a:rPr lang="en-US" sz="10043">
                <a:solidFill>
                  <a:srgbClr val="000000"/>
                </a:solidFill>
                <a:latin typeface="Bobby Jones Soft"/>
                <a:ea typeface="Bobby Jones Soft"/>
                <a:cs typeface="Bobby Jones Soft"/>
                <a:sym typeface="Bobby Jones Soft"/>
              </a:rPr>
              <a:t>Green Tech Ambassador Teams</a:t>
            </a:r>
          </a:p>
        </p:txBody>
      </p:sp>
      <p:sp>
        <p:nvSpPr>
          <p:cNvPr name="TextBox 12" id="12"/>
          <p:cNvSpPr txBox="true"/>
          <p:nvPr/>
        </p:nvSpPr>
        <p:spPr>
          <a:xfrm rot="0">
            <a:off x="10890164" y="1963966"/>
            <a:ext cx="6943625" cy="6335685"/>
          </a:xfrm>
          <a:prstGeom prst="rect">
            <a:avLst/>
          </a:prstGeom>
        </p:spPr>
        <p:txBody>
          <a:bodyPr anchor="t" rtlCol="false" tIns="0" lIns="0" bIns="0" rIns="0">
            <a:spAutoFit/>
          </a:bodyPr>
          <a:lstStyle/>
          <a:p>
            <a:pPr algn="l">
              <a:lnSpc>
                <a:spcPts val="3564"/>
              </a:lnSpc>
            </a:pPr>
            <a:r>
              <a:rPr lang="en-US" sz="3099">
                <a:solidFill>
                  <a:srgbClr val="457C40"/>
                </a:solidFill>
                <a:latin typeface="Calistoga"/>
                <a:ea typeface="Calistoga"/>
                <a:cs typeface="Calistoga"/>
                <a:sym typeface="Calistoga"/>
              </a:rPr>
              <a:t>Create small student teams trained to guide others in sustainable technology use. Their tasks include teaching classmates how to repair simple issues, organising collection drives, and helping teachers maintain devices. These ambassadors turn knowledge into action and make sustainability a permanent part of school culture. The idea is innovative because it blends peer education, leadership and practical repair skills while improving digital responsibility.</a:t>
            </a:r>
          </a:p>
          <a:p>
            <a:pPr algn="l" marL="0" indent="0" lvl="0">
              <a:lnSpc>
                <a:spcPts val="4043"/>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0">
            <a:off x="1762812" y="4221924"/>
            <a:ext cx="13972153" cy="5108332"/>
            <a:chOff x="0" y="0"/>
            <a:chExt cx="3648019" cy="1333745"/>
          </a:xfrm>
        </p:grpSpPr>
        <p:sp>
          <p:nvSpPr>
            <p:cNvPr name="Freeform 4" id="4"/>
            <p:cNvSpPr/>
            <p:nvPr/>
          </p:nvSpPr>
          <p:spPr>
            <a:xfrm flipH="false" flipV="false" rot="0">
              <a:off x="0" y="0"/>
              <a:ext cx="3648019" cy="1333745"/>
            </a:xfrm>
            <a:custGeom>
              <a:avLst/>
              <a:gdLst/>
              <a:ahLst/>
              <a:cxnLst/>
              <a:rect r="r" b="b" t="t" l="l"/>
              <a:pathLst>
                <a:path h="1333745" w="3648019">
                  <a:moveTo>
                    <a:pt x="28259" y="0"/>
                  </a:moveTo>
                  <a:lnTo>
                    <a:pt x="3619760" y="0"/>
                  </a:lnTo>
                  <a:cubicBezTo>
                    <a:pt x="3635367" y="0"/>
                    <a:pt x="3648019" y="12652"/>
                    <a:pt x="3648019" y="28259"/>
                  </a:cubicBezTo>
                  <a:lnTo>
                    <a:pt x="3648019" y="1305486"/>
                  </a:lnTo>
                  <a:cubicBezTo>
                    <a:pt x="3648019" y="1321093"/>
                    <a:pt x="3635367" y="1333745"/>
                    <a:pt x="3619760" y="1333745"/>
                  </a:cubicBezTo>
                  <a:lnTo>
                    <a:pt x="28259" y="1333745"/>
                  </a:lnTo>
                  <a:cubicBezTo>
                    <a:pt x="12652" y="1333745"/>
                    <a:pt x="0" y="1321093"/>
                    <a:pt x="0" y="1305486"/>
                  </a:cubicBezTo>
                  <a:lnTo>
                    <a:pt x="0" y="28259"/>
                  </a:lnTo>
                  <a:cubicBezTo>
                    <a:pt x="0" y="12652"/>
                    <a:pt x="12652" y="0"/>
                    <a:pt x="28259" y="0"/>
                  </a:cubicBezTo>
                  <a:close/>
                </a:path>
              </a:pathLst>
            </a:custGeom>
            <a:solidFill>
              <a:srgbClr val="FFFFFF"/>
            </a:solidFill>
          </p:spPr>
        </p:sp>
        <p:sp>
          <p:nvSpPr>
            <p:cNvPr name="TextBox 5" id="5"/>
            <p:cNvSpPr txBox="true"/>
            <p:nvPr/>
          </p:nvSpPr>
          <p:spPr>
            <a:xfrm>
              <a:off x="0" y="-47625"/>
              <a:ext cx="3648019" cy="1381370"/>
            </a:xfrm>
            <a:prstGeom prst="rect">
              <a:avLst/>
            </a:prstGeom>
          </p:spPr>
          <p:txBody>
            <a:bodyPr anchor="ctr" rtlCol="false" tIns="50800" lIns="50800" bIns="50800" rIns="50800"/>
            <a:lstStyle/>
            <a:p>
              <a:pPr algn="ctr">
                <a:lnSpc>
                  <a:spcPts val="3266"/>
                </a:lnSpc>
              </a:pPr>
            </a:p>
          </p:txBody>
        </p:sp>
      </p:grpSp>
      <p:sp>
        <p:nvSpPr>
          <p:cNvPr name="Freeform 6" id="6"/>
          <p:cNvSpPr/>
          <p:nvPr/>
        </p:nvSpPr>
        <p:spPr>
          <a:xfrm flipH="false" flipV="false" rot="0">
            <a:off x="-995040" y="6776090"/>
            <a:ext cx="3179618" cy="4114800"/>
          </a:xfrm>
          <a:custGeom>
            <a:avLst/>
            <a:gdLst/>
            <a:ahLst/>
            <a:cxnLst/>
            <a:rect r="r" b="b" t="t" l="l"/>
            <a:pathLst>
              <a:path h="4114800" w="3179618">
                <a:moveTo>
                  <a:pt x="0" y="0"/>
                </a:moveTo>
                <a:lnTo>
                  <a:pt x="3179618" y="0"/>
                </a:lnTo>
                <a:lnTo>
                  <a:pt x="317961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516580">
            <a:off x="12336461" y="5050456"/>
            <a:ext cx="2823765" cy="3451269"/>
          </a:xfrm>
          <a:custGeom>
            <a:avLst/>
            <a:gdLst/>
            <a:ahLst/>
            <a:cxnLst/>
            <a:rect r="r" b="b" t="t" l="l"/>
            <a:pathLst>
              <a:path h="3451269" w="2823765">
                <a:moveTo>
                  <a:pt x="0" y="0"/>
                </a:moveTo>
                <a:lnTo>
                  <a:pt x="2823765" y="0"/>
                </a:lnTo>
                <a:lnTo>
                  <a:pt x="2823765" y="3451269"/>
                </a:lnTo>
                <a:lnTo>
                  <a:pt x="0" y="345126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4690260" y="6776090"/>
            <a:ext cx="5138081" cy="4941899"/>
          </a:xfrm>
          <a:custGeom>
            <a:avLst/>
            <a:gdLst/>
            <a:ahLst/>
            <a:cxnLst/>
            <a:rect r="r" b="b" t="t" l="l"/>
            <a:pathLst>
              <a:path h="4941899" w="5138081">
                <a:moveTo>
                  <a:pt x="0" y="0"/>
                </a:moveTo>
                <a:lnTo>
                  <a:pt x="5138080" y="0"/>
                </a:lnTo>
                <a:lnTo>
                  <a:pt x="5138080" y="4941900"/>
                </a:lnTo>
                <a:lnTo>
                  <a:pt x="0" y="49419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true" flipV="false" rot="-2857643">
            <a:off x="16243306" y="-815433"/>
            <a:ext cx="2655552" cy="3688267"/>
          </a:xfrm>
          <a:custGeom>
            <a:avLst/>
            <a:gdLst/>
            <a:ahLst/>
            <a:cxnLst/>
            <a:rect r="r" b="b" t="t" l="l"/>
            <a:pathLst>
              <a:path h="3688267" w="2655552">
                <a:moveTo>
                  <a:pt x="2655552" y="0"/>
                </a:moveTo>
                <a:lnTo>
                  <a:pt x="0" y="0"/>
                </a:lnTo>
                <a:lnTo>
                  <a:pt x="0" y="3688266"/>
                </a:lnTo>
                <a:lnTo>
                  <a:pt x="2655552" y="3688266"/>
                </a:lnTo>
                <a:lnTo>
                  <a:pt x="2655552"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503330" y="2333071"/>
            <a:ext cx="3064060" cy="2506958"/>
          </a:xfrm>
          <a:custGeom>
            <a:avLst/>
            <a:gdLst/>
            <a:ahLst/>
            <a:cxnLst/>
            <a:rect r="r" b="b" t="t" l="l"/>
            <a:pathLst>
              <a:path h="2506958" w="3064060">
                <a:moveTo>
                  <a:pt x="0" y="0"/>
                </a:moveTo>
                <a:lnTo>
                  <a:pt x="3064060" y="0"/>
                </a:lnTo>
                <a:lnTo>
                  <a:pt x="3064060" y="2506958"/>
                </a:lnTo>
                <a:lnTo>
                  <a:pt x="0" y="250695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1566292" y="959643"/>
            <a:ext cx="15155416" cy="2626907"/>
          </a:xfrm>
          <a:prstGeom prst="rect">
            <a:avLst/>
          </a:prstGeom>
        </p:spPr>
        <p:txBody>
          <a:bodyPr anchor="t" rtlCol="false" tIns="0" lIns="0" bIns="0" rIns="0">
            <a:spAutoFit/>
          </a:bodyPr>
          <a:lstStyle/>
          <a:p>
            <a:pPr algn="ctr" marL="0" indent="0" lvl="0">
              <a:lnSpc>
                <a:spcPts val="10043"/>
              </a:lnSpc>
            </a:pPr>
            <a:r>
              <a:rPr lang="en-US" sz="10043">
                <a:solidFill>
                  <a:srgbClr val="000000"/>
                </a:solidFill>
                <a:latin typeface="Bobby Jones Soft"/>
                <a:ea typeface="Bobby Jones Soft"/>
                <a:cs typeface="Bobby Jones Soft"/>
                <a:sym typeface="Bobby Jones Soft"/>
              </a:rPr>
              <a:t>Sustainability &amp; Impact: Why These Ideas Matter</a:t>
            </a:r>
          </a:p>
        </p:txBody>
      </p:sp>
      <p:sp>
        <p:nvSpPr>
          <p:cNvPr name="TextBox 12" id="12"/>
          <p:cNvSpPr txBox="true"/>
          <p:nvPr/>
        </p:nvSpPr>
        <p:spPr>
          <a:xfrm rot="0">
            <a:off x="2184578" y="4660373"/>
            <a:ext cx="10888655" cy="4294598"/>
          </a:xfrm>
          <a:prstGeom prst="rect">
            <a:avLst/>
          </a:prstGeom>
        </p:spPr>
        <p:txBody>
          <a:bodyPr anchor="t" rtlCol="false" tIns="0" lIns="0" bIns="0" rIns="0">
            <a:spAutoFit/>
          </a:bodyPr>
          <a:lstStyle/>
          <a:p>
            <a:pPr algn="l">
              <a:lnSpc>
                <a:spcPts val="3119"/>
              </a:lnSpc>
            </a:pPr>
            <a:r>
              <a:rPr lang="en-US" sz="2399">
                <a:solidFill>
                  <a:srgbClr val="457C40"/>
                </a:solidFill>
                <a:latin typeface="Calistoga"/>
                <a:ea typeface="Calistoga"/>
                <a:cs typeface="Calistoga"/>
                <a:sym typeface="Calistoga"/>
              </a:rPr>
              <a:t>These solutions reduce the environmental footprint of schools and companies by extending device lifespan, reducing the need for new purchases and preventing harmful materials from reaching landfills. Impact can be measured through:</a:t>
            </a:r>
          </a:p>
          <a:p>
            <a:pPr algn="l">
              <a:lnSpc>
                <a:spcPts val="3119"/>
              </a:lnSpc>
            </a:pPr>
          </a:p>
          <a:p>
            <a:pPr algn="l">
              <a:lnSpc>
                <a:spcPts val="3119"/>
              </a:lnSpc>
            </a:pPr>
            <a:r>
              <a:rPr lang="en-US" sz="2399">
                <a:solidFill>
                  <a:srgbClr val="457C40"/>
                </a:solidFill>
                <a:latin typeface="Calistoga"/>
                <a:ea typeface="Calistoga"/>
                <a:cs typeface="Calistoga"/>
                <a:sym typeface="Calistoga"/>
              </a:rPr>
              <a:t>* Number of devices repaired</a:t>
            </a:r>
          </a:p>
          <a:p>
            <a:pPr algn="l">
              <a:lnSpc>
                <a:spcPts val="3119"/>
              </a:lnSpc>
            </a:pPr>
            <a:r>
              <a:rPr lang="en-US" sz="2399">
                <a:solidFill>
                  <a:srgbClr val="457C40"/>
                </a:solidFill>
                <a:latin typeface="Calistoga"/>
                <a:ea typeface="Calistoga"/>
                <a:cs typeface="Calistoga"/>
                <a:sym typeface="Calistoga"/>
              </a:rPr>
              <a:t>* Kilograms of e-waste collected</a:t>
            </a:r>
          </a:p>
          <a:p>
            <a:pPr algn="l">
              <a:lnSpc>
                <a:spcPts val="3119"/>
              </a:lnSpc>
            </a:pPr>
            <a:r>
              <a:rPr lang="en-US" sz="2399">
                <a:solidFill>
                  <a:srgbClr val="457C40"/>
                </a:solidFill>
                <a:latin typeface="Calistoga"/>
                <a:ea typeface="Calistoga"/>
                <a:cs typeface="Calistoga"/>
                <a:sym typeface="Calistoga"/>
              </a:rPr>
              <a:t>* Money saved by reusing parts</a:t>
            </a:r>
          </a:p>
          <a:p>
            <a:pPr algn="l">
              <a:lnSpc>
                <a:spcPts val="3119"/>
              </a:lnSpc>
            </a:pPr>
            <a:r>
              <a:rPr lang="en-US" sz="2399">
                <a:solidFill>
                  <a:srgbClr val="457C40"/>
                </a:solidFill>
                <a:latin typeface="Calistoga"/>
                <a:ea typeface="Calistoga"/>
                <a:cs typeface="Calistoga"/>
                <a:sym typeface="Calistoga"/>
              </a:rPr>
              <a:t>* Number of students trained in repair skills</a:t>
            </a:r>
          </a:p>
          <a:p>
            <a:pPr algn="l">
              <a:lnSpc>
                <a:spcPts val="3119"/>
              </a:lnSpc>
            </a:pPr>
            <a:r>
              <a:rPr lang="en-US" sz="2399">
                <a:solidFill>
                  <a:srgbClr val="457C40"/>
                </a:solidFill>
                <a:latin typeface="Calistoga"/>
                <a:ea typeface="Calistoga"/>
                <a:cs typeface="Calistoga"/>
                <a:sym typeface="Calistoga"/>
              </a:rPr>
              <a:t>  When combined, these actions significantly lower pollution and encourage a long-term circular economy mindset.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0">
            <a:off x="1344215" y="4120573"/>
            <a:ext cx="7490235" cy="3970386"/>
            <a:chOff x="0" y="0"/>
            <a:chExt cx="1955641" cy="1036636"/>
          </a:xfrm>
        </p:grpSpPr>
        <p:sp>
          <p:nvSpPr>
            <p:cNvPr name="Freeform 4" id="4"/>
            <p:cNvSpPr/>
            <p:nvPr/>
          </p:nvSpPr>
          <p:spPr>
            <a:xfrm flipH="false" flipV="false" rot="0">
              <a:off x="0" y="0"/>
              <a:ext cx="1955641" cy="1036636"/>
            </a:xfrm>
            <a:custGeom>
              <a:avLst/>
              <a:gdLst/>
              <a:ahLst/>
              <a:cxnLst/>
              <a:rect r="r" b="b" t="t" l="l"/>
              <a:pathLst>
                <a:path h="1036636" w="1955641">
                  <a:moveTo>
                    <a:pt x="52714" y="0"/>
                  </a:moveTo>
                  <a:lnTo>
                    <a:pt x="1902928" y="0"/>
                  </a:lnTo>
                  <a:cubicBezTo>
                    <a:pt x="1916908" y="0"/>
                    <a:pt x="1930316" y="5554"/>
                    <a:pt x="1940202" y="15439"/>
                  </a:cubicBezTo>
                  <a:cubicBezTo>
                    <a:pt x="1950088" y="25325"/>
                    <a:pt x="1955641" y="38733"/>
                    <a:pt x="1955641" y="52714"/>
                  </a:cubicBezTo>
                  <a:lnTo>
                    <a:pt x="1955641" y="983923"/>
                  </a:lnTo>
                  <a:cubicBezTo>
                    <a:pt x="1955641" y="997903"/>
                    <a:pt x="1950088" y="1011311"/>
                    <a:pt x="1940202" y="1021197"/>
                  </a:cubicBezTo>
                  <a:cubicBezTo>
                    <a:pt x="1930316" y="1031083"/>
                    <a:pt x="1916908" y="1036636"/>
                    <a:pt x="1902928" y="1036636"/>
                  </a:cubicBezTo>
                  <a:lnTo>
                    <a:pt x="52714" y="1036636"/>
                  </a:lnTo>
                  <a:cubicBezTo>
                    <a:pt x="38733" y="1036636"/>
                    <a:pt x="25325" y="1031083"/>
                    <a:pt x="15439" y="1021197"/>
                  </a:cubicBezTo>
                  <a:cubicBezTo>
                    <a:pt x="5554" y="1011311"/>
                    <a:pt x="0" y="997903"/>
                    <a:pt x="0" y="983923"/>
                  </a:cubicBezTo>
                  <a:lnTo>
                    <a:pt x="0" y="52714"/>
                  </a:lnTo>
                  <a:cubicBezTo>
                    <a:pt x="0" y="38733"/>
                    <a:pt x="5554" y="25325"/>
                    <a:pt x="15439" y="15439"/>
                  </a:cubicBezTo>
                  <a:cubicBezTo>
                    <a:pt x="25325" y="5554"/>
                    <a:pt x="38733" y="0"/>
                    <a:pt x="52714" y="0"/>
                  </a:cubicBezTo>
                  <a:close/>
                </a:path>
              </a:pathLst>
            </a:custGeom>
            <a:solidFill>
              <a:srgbClr val="FFFFFF"/>
            </a:solidFill>
          </p:spPr>
        </p:sp>
        <p:sp>
          <p:nvSpPr>
            <p:cNvPr name="TextBox 5" id="5"/>
            <p:cNvSpPr txBox="true"/>
            <p:nvPr/>
          </p:nvSpPr>
          <p:spPr>
            <a:xfrm>
              <a:off x="0" y="-47625"/>
              <a:ext cx="1955641" cy="1084261"/>
            </a:xfrm>
            <a:prstGeom prst="rect">
              <a:avLst/>
            </a:prstGeom>
          </p:spPr>
          <p:txBody>
            <a:bodyPr anchor="ctr" rtlCol="false" tIns="50800" lIns="50800" bIns="50800" rIns="50800"/>
            <a:lstStyle/>
            <a:p>
              <a:pPr algn="ctr">
                <a:lnSpc>
                  <a:spcPts val="3266"/>
                </a:lnSpc>
              </a:pPr>
            </a:p>
          </p:txBody>
        </p:sp>
      </p:grpSp>
      <p:grpSp>
        <p:nvGrpSpPr>
          <p:cNvPr name="Group 6" id="6"/>
          <p:cNvGrpSpPr/>
          <p:nvPr/>
        </p:nvGrpSpPr>
        <p:grpSpPr>
          <a:xfrm rot="0">
            <a:off x="9453550" y="4120573"/>
            <a:ext cx="7490235" cy="3970386"/>
            <a:chOff x="0" y="0"/>
            <a:chExt cx="1955641" cy="1036636"/>
          </a:xfrm>
        </p:grpSpPr>
        <p:sp>
          <p:nvSpPr>
            <p:cNvPr name="Freeform 7" id="7"/>
            <p:cNvSpPr/>
            <p:nvPr/>
          </p:nvSpPr>
          <p:spPr>
            <a:xfrm flipH="false" flipV="false" rot="0">
              <a:off x="0" y="0"/>
              <a:ext cx="1955641" cy="1036636"/>
            </a:xfrm>
            <a:custGeom>
              <a:avLst/>
              <a:gdLst/>
              <a:ahLst/>
              <a:cxnLst/>
              <a:rect r="r" b="b" t="t" l="l"/>
              <a:pathLst>
                <a:path h="1036636" w="1955641">
                  <a:moveTo>
                    <a:pt x="52714" y="0"/>
                  </a:moveTo>
                  <a:lnTo>
                    <a:pt x="1902928" y="0"/>
                  </a:lnTo>
                  <a:cubicBezTo>
                    <a:pt x="1916908" y="0"/>
                    <a:pt x="1930316" y="5554"/>
                    <a:pt x="1940202" y="15439"/>
                  </a:cubicBezTo>
                  <a:cubicBezTo>
                    <a:pt x="1950088" y="25325"/>
                    <a:pt x="1955641" y="38733"/>
                    <a:pt x="1955641" y="52714"/>
                  </a:cubicBezTo>
                  <a:lnTo>
                    <a:pt x="1955641" y="983923"/>
                  </a:lnTo>
                  <a:cubicBezTo>
                    <a:pt x="1955641" y="997903"/>
                    <a:pt x="1950088" y="1011311"/>
                    <a:pt x="1940202" y="1021197"/>
                  </a:cubicBezTo>
                  <a:cubicBezTo>
                    <a:pt x="1930316" y="1031083"/>
                    <a:pt x="1916908" y="1036636"/>
                    <a:pt x="1902928" y="1036636"/>
                  </a:cubicBezTo>
                  <a:lnTo>
                    <a:pt x="52714" y="1036636"/>
                  </a:lnTo>
                  <a:cubicBezTo>
                    <a:pt x="38733" y="1036636"/>
                    <a:pt x="25325" y="1031083"/>
                    <a:pt x="15439" y="1021197"/>
                  </a:cubicBezTo>
                  <a:cubicBezTo>
                    <a:pt x="5554" y="1011311"/>
                    <a:pt x="0" y="997903"/>
                    <a:pt x="0" y="983923"/>
                  </a:cubicBezTo>
                  <a:lnTo>
                    <a:pt x="0" y="52714"/>
                  </a:lnTo>
                  <a:cubicBezTo>
                    <a:pt x="0" y="38733"/>
                    <a:pt x="5554" y="25325"/>
                    <a:pt x="15439" y="15439"/>
                  </a:cubicBezTo>
                  <a:cubicBezTo>
                    <a:pt x="25325" y="5554"/>
                    <a:pt x="38733" y="0"/>
                    <a:pt x="52714" y="0"/>
                  </a:cubicBezTo>
                  <a:close/>
                </a:path>
              </a:pathLst>
            </a:custGeom>
            <a:solidFill>
              <a:srgbClr val="FFFFFF"/>
            </a:solidFill>
          </p:spPr>
        </p:sp>
        <p:sp>
          <p:nvSpPr>
            <p:cNvPr name="TextBox 8" id="8"/>
            <p:cNvSpPr txBox="true"/>
            <p:nvPr/>
          </p:nvSpPr>
          <p:spPr>
            <a:xfrm>
              <a:off x="0" y="-47625"/>
              <a:ext cx="1955641" cy="1084261"/>
            </a:xfrm>
            <a:prstGeom prst="rect">
              <a:avLst/>
            </a:prstGeom>
          </p:spPr>
          <p:txBody>
            <a:bodyPr anchor="ctr" rtlCol="false" tIns="50800" lIns="50800" bIns="50800" rIns="50800"/>
            <a:lstStyle/>
            <a:p>
              <a:pPr algn="ctr">
                <a:lnSpc>
                  <a:spcPts val="3266"/>
                </a:lnSpc>
              </a:pPr>
            </a:p>
          </p:txBody>
        </p:sp>
      </p:grpSp>
      <p:sp>
        <p:nvSpPr>
          <p:cNvPr name="Freeform 9" id="9"/>
          <p:cNvSpPr/>
          <p:nvPr/>
        </p:nvSpPr>
        <p:spPr>
          <a:xfrm flipH="false" flipV="false" rot="0">
            <a:off x="7171393" y="8846806"/>
            <a:ext cx="3945213" cy="631234"/>
          </a:xfrm>
          <a:custGeom>
            <a:avLst/>
            <a:gdLst/>
            <a:ahLst/>
            <a:cxnLst/>
            <a:rect r="r" b="b" t="t" l="l"/>
            <a:pathLst>
              <a:path h="631234" w="3945213">
                <a:moveTo>
                  <a:pt x="0" y="0"/>
                </a:moveTo>
                <a:lnTo>
                  <a:pt x="3945214" y="0"/>
                </a:lnTo>
                <a:lnTo>
                  <a:pt x="3945214" y="631234"/>
                </a:lnTo>
                <a:lnTo>
                  <a:pt x="0" y="6312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3554876" y="-1679074"/>
            <a:ext cx="5775402" cy="6905372"/>
          </a:xfrm>
          <a:custGeom>
            <a:avLst/>
            <a:gdLst/>
            <a:ahLst/>
            <a:cxnLst/>
            <a:rect r="r" b="b" t="t" l="l"/>
            <a:pathLst>
              <a:path h="6905372" w="5775402">
                <a:moveTo>
                  <a:pt x="0" y="0"/>
                </a:moveTo>
                <a:lnTo>
                  <a:pt x="5775403" y="0"/>
                </a:lnTo>
                <a:lnTo>
                  <a:pt x="5775403" y="6905372"/>
                </a:lnTo>
                <a:lnTo>
                  <a:pt x="0" y="690537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1130501" y="-1463718"/>
            <a:ext cx="5586102" cy="6607218"/>
          </a:xfrm>
          <a:custGeom>
            <a:avLst/>
            <a:gdLst/>
            <a:ahLst/>
            <a:cxnLst/>
            <a:rect r="r" b="b" t="t" l="l"/>
            <a:pathLst>
              <a:path h="6607218" w="5586102">
                <a:moveTo>
                  <a:pt x="0" y="0"/>
                </a:moveTo>
                <a:lnTo>
                  <a:pt x="5586102" y="0"/>
                </a:lnTo>
                <a:lnTo>
                  <a:pt x="5586102" y="6607218"/>
                </a:lnTo>
                <a:lnTo>
                  <a:pt x="0" y="66072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2" id="12"/>
          <p:cNvSpPr txBox="true"/>
          <p:nvPr/>
        </p:nvSpPr>
        <p:spPr>
          <a:xfrm rot="0">
            <a:off x="4137266" y="932785"/>
            <a:ext cx="10013468" cy="2956619"/>
          </a:xfrm>
          <a:prstGeom prst="rect">
            <a:avLst/>
          </a:prstGeom>
        </p:spPr>
        <p:txBody>
          <a:bodyPr anchor="t" rtlCol="false" tIns="0" lIns="0" bIns="0" rIns="0">
            <a:spAutoFit/>
          </a:bodyPr>
          <a:lstStyle/>
          <a:p>
            <a:pPr algn="ctr" marL="0" indent="0" lvl="0">
              <a:lnSpc>
                <a:spcPts val="7644"/>
              </a:lnSpc>
            </a:pPr>
            <a:r>
              <a:rPr lang="en-US" sz="7644">
                <a:solidFill>
                  <a:srgbClr val="000000"/>
                </a:solidFill>
                <a:latin typeface="Bobby Jones Soft"/>
                <a:ea typeface="Bobby Jones Soft"/>
                <a:cs typeface="Bobby Jones Soft"/>
                <a:sym typeface="Bobby Jones Soft"/>
              </a:rPr>
              <a:t> High-Impact Example: “Repair &amp; Reuse Marathon Week”</a:t>
            </a:r>
          </a:p>
        </p:txBody>
      </p:sp>
      <p:sp>
        <p:nvSpPr>
          <p:cNvPr name="TextBox 13" id="13"/>
          <p:cNvSpPr txBox="true"/>
          <p:nvPr/>
        </p:nvSpPr>
        <p:spPr>
          <a:xfrm rot="0">
            <a:off x="1662550" y="4298648"/>
            <a:ext cx="6487819" cy="3458356"/>
          </a:xfrm>
          <a:prstGeom prst="rect">
            <a:avLst/>
          </a:prstGeom>
        </p:spPr>
        <p:txBody>
          <a:bodyPr anchor="t" rtlCol="false" tIns="0" lIns="0" bIns="0" rIns="0">
            <a:spAutoFit/>
          </a:bodyPr>
          <a:lstStyle/>
          <a:p>
            <a:pPr algn="just" marL="566959" indent="-283480" lvl="1">
              <a:lnSpc>
                <a:spcPts val="3939"/>
              </a:lnSpc>
              <a:buFont typeface="Arial"/>
              <a:buChar char="•"/>
            </a:pPr>
            <a:r>
              <a:rPr lang="en-US" sz="2626">
                <a:solidFill>
                  <a:srgbClr val="544541"/>
                </a:solidFill>
                <a:latin typeface="Jua"/>
                <a:ea typeface="Jua"/>
                <a:cs typeface="Jua"/>
                <a:sym typeface="Jua"/>
              </a:rPr>
              <a:t>Organise a yearly event where students and staff bring old devices to be repaired or dismantled responsibly. Workshops include battery replacement, screen repair, safe soldering, and component recovery. </a:t>
            </a:r>
          </a:p>
          <a:p>
            <a:pPr algn="just" marL="502191" indent="-251095" lvl="1">
              <a:lnSpc>
                <a:spcPts val="3489"/>
              </a:lnSpc>
              <a:buFont typeface="Arial"/>
              <a:buChar char="•"/>
            </a:pPr>
          </a:p>
        </p:txBody>
      </p:sp>
      <p:sp>
        <p:nvSpPr>
          <p:cNvPr name="Freeform 14" id="14"/>
          <p:cNvSpPr/>
          <p:nvPr/>
        </p:nvSpPr>
        <p:spPr>
          <a:xfrm flipH="false" flipV="false" rot="0">
            <a:off x="11694583" y="8065600"/>
            <a:ext cx="7315200" cy="3764003"/>
          </a:xfrm>
          <a:custGeom>
            <a:avLst/>
            <a:gdLst/>
            <a:ahLst/>
            <a:cxnLst/>
            <a:rect r="r" b="b" t="t" l="l"/>
            <a:pathLst>
              <a:path h="3764003" w="7315200">
                <a:moveTo>
                  <a:pt x="0" y="0"/>
                </a:moveTo>
                <a:lnTo>
                  <a:pt x="7315200" y="0"/>
                </a:lnTo>
                <a:lnTo>
                  <a:pt x="7315200" y="3764003"/>
                </a:lnTo>
                <a:lnTo>
                  <a:pt x="0" y="376400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721783" y="7890201"/>
            <a:ext cx="7028385" cy="4114800"/>
          </a:xfrm>
          <a:custGeom>
            <a:avLst/>
            <a:gdLst/>
            <a:ahLst/>
            <a:cxnLst/>
            <a:rect r="r" b="b" t="t" l="l"/>
            <a:pathLst>
              <a:path h="4114800" w="7028385">
                <a:moveTo>
                  <a:pt x="0" y="0"/>
                </a:moveTo>
                <a:lnTo>
                  <a:pt x="7028385" y="0"/>
                </a:lnTo>
                <a:lnTo>
                  <a:pt x="7028385"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6" id="16"/>
          <p:cNvSpPr txBox="true"/>
          <p:nvPr/>
        </p:nvSpPr>
        <p:spPr>
          <a:xfrm rot="0">
            <a:off x="9954758" y="4646145"/>
            <a:ext cx="6989027" cy="2791936"/>
          </a:xfrm>
          <a:prstGeom prst="rect">
            <a:avLst/>
          </a:prstGeom>
        </p:spPr>
        <p:txBody>
          <a:bodyPr anchor="t" rtlCol="false" tIns="0" lIns="0" bIns="0" rIns="0">
            <a:spAutoFit/>
          </a:bodyPr>
          <a:lstStyle/>
          <a:p>
            <a:pPr algn="ctr">
              <a:lnSpc>
                <a:spcPts val="3624"/>
              </a:lnSpc>
              <a:spcBef>
                <a:spcPct val="0"/>
              </a:spcBef>
            </a:pPr>
            <a:r>
              <a:rPr lang="en-US" sz="2589">
                <a:solidFill>
                  <a:srgbClr val="000000"/>
                </a:solidFill>
                <a:latin typeface="Jua"/>
                <a:ea typeface="Jua"/>
                <a:cs typeface="Jua"/>
                <a:sym typeface="Jua"/>
              </a:rPr>
              <a:t>At the end, the community sees clear results: how many devices were fixed, how many parts were saved, and how much waste was avoided. This event leaves a strong environmental and educational impact and motivates continued sustainability behaviour.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457C4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7597803" cy="4340245"/>
          </a:xfrm>
          <a:custGeom>
            <a:avLst/>
            <a:gdLst/>
            <a:ahLst/>
            <a:cxnLst/>
            <a:rect r="r" b="b" t="t" l="l"/>
            <a:pathLst>
              <a:path h="4340245" w="7597803">
                <a:moveTo>
                  <a:pt x="0" y="0"/>
                </a:moveTo>
                <a:lnTo>
                  <a:pt x="7597803" y="0"/>
                </a:lnTo>
                <a:lnTo>
                  <a:pt x="7597803" y="4340245"/>
                </a:lnTo>
                <a:lnTo>
                  <a:pt x="0" y="4340245"/>
                </a:lnTo>
                <a:lnTo>
                  <a:pt x="0" y="0"/>
                </a:lnTo>
                <a:close/>
              </a:path>
            </a:pathLst>
          </a:custGeom>
          <a:blipFill>
            <a:blip r:embed="rId2"/>
            <a:stretch>
              <a:fillRect l="0" t="0" r="0" b="0"/>
            </a:stretch>
          </a:blipFill>
        </p:spPr>
      </p:sp>
      <p:sp>
        <p:nvSpPr>
          <p:cNvPr name="Freeform 3" id="3"/>
          <p:cNvSpPr/>
          <p:nvPr/>
        </p:nvSpPr>
        <p:spPr>
          <a:xfrm flipH="false" flipV="false" rot="0">
            <a:off x="14924664" y="2141880"/>
            <a:ext cx="3209544" cy="4114800"/>
          </a:xfrm>
          <a:custGeom>
            <a:avLst/>
            <a:gdLst/>
            <a:ahLst/>
            <a:cxnLst/>
            <a:rect r="r" b="b" t="t" l="l"/>
            <a:pathLst>
              <a:path h="4114800" w="3209544">
                <a:moveTo>
                  <a:pt x="0" y="0"/>
                </a:moveTo>
                <a:lnTo>
                  <a:pt x="3209544" y="0"/>
                </a:lnTo>
                <a:lnTo>
                  <a:pt x="320954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8101850" y="773072"/>
            <a:ext cx="9534757" cy="740137"/>
          </a:xfrm>
          <a:prstGeom prst="rect">
            <a:avLst/>
          </a:prstGeom>
        </p:spPr>
        <p:txBody>
          <a:bodyPr anchor="t" rtlCol="false" tIns="0" lIns="0" bIns="0" rIns="0">
            <a:spAutoFit/>
          </a:bodyPr>
          <a:lstStyle/>
          <a:p>
            <a:pPr algn="ctr">
              <a:lnSpc>
                <a:spcPts val="5926"/>
              </a:lnSpc>
              <a:spcBef>
                <a:spcPct val="0"/>
              </a:spcBef>
            </a:pPr>
            <a:r>
              <a:rPr lang="en-US" sz="4233">
                <a:solidFill>
                  <a:srgbClr val="000000"/>
                </a:solidFill>
                <a:latin typeface="Bobby Jones"/>
                <a:ea typeface="Bobby Jones"/>
                <a:cs typeface="Bobby Jones"/>
                <a:sym typeface="Bobby Jones"/>
              </a:rPr>
              <a:t>Feasibility: Why These Ideas Are Realistic</a:t>
            </a:r>
          </a:p>
        </p:txBody>
      </p:sp>
      <p:sp>
        <p:nvSpPr>
          <p:cNvPr name="TextBox 5" id="5"/>
          <p:cNvSpPr txBox="true"/>
          <p:nvPr/>
        </p:nvSpPr>
        <p:spPr>
          <a:xfrm rot="0">
            <a:off x="220393" y="4880104"/>
            <a:ext cx="11788593" cy="4715786"/>
          </a:xfrm>
          <a:prstGeom prst="rect">
            <a:avLst/>
          </a:prstGeom>
        </p:spPr>
        <p:txBody>
          <a:bodyPr anchor="t" rtlCol="false" tIns="0" lIns="0" bIns="0" rIns="0">
            <a:spAutoFit/>
          </a:bodyPr>
          <a:lstStyle/>
          <a:p>
            <a:pPr algn="l">
              <a:lnSpc>
                <a:spcPts val="4161"/>
              </a:lnSpc>
              <a:spcBef>
                <a:spcPct val="0"/>
              </a:spcBef>
            </a:pPr>
            <a:r>
              <a:rPr lang="en-US" b="true" sz="2972">
                <a:solidFill>
                  <a:srgbClr val="000000"/>
                </a:solidFill>
                <a:latin typeface="Canva Sans Bold"/>
                <a:ea typeface="Canva Sans Bold"/>
                <a:cs typeface="Canva Sans Bold"/>
                <a:sym typeface="Canva Sans Bold"/>
              </a:rPr>
              <a:t>These projects require minimal budget and can be done with existing resources: old devices, basic tools, unused parts and voluntary participation from IT students or technicians. They do not require advanced technology or external funding. Schools already replace devices regularly, meaning a steady supply of parts exists. Teachers from IT, electronics, environmental education or VET workshops can easily supervise activities. Feasibility is high because the solutions fit into existing structures and classes.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0">
            <a:off x="1344215" y="4120573"/>
            <a:ext cx="7490235" cy="3970386"/>
            <a:chOff x="0" y="0"/>
            <a:chExt cx="1955641" cy="1036636"/>
          </a:xfrm>
        </p:grpSpPr>
        <p:sp>
          <p:nvSpPr>
            <p:cNvPr name="Freeform 4" id="4"/>
            <p:cNvSpPr/>
            <p:nvPr/>
          </p:nvSpPr>
          <p:spPr>
            <a:xfrm flipH="false" flipV="false" rot="0">
              <a:off x="0" y="0"/>
              <a:ext cx="1955641" cy="1036636"/>
            </a:xfrm>
            <a:custGeom>
              <a:avLst/>
              <a:gdLst/>
              <a:ahLst/>
              <a:cxnLst/>
              <a:rect r="r" b="b" t="t" l="l"/>
              <a:pathLst>
                <a:path h="1036636" w="1955641">
                  <a:moveTo>
                    <a:pt x="52714" y="0"/>
                  </a:moveTo>
                  <a:lnTo>
                    <a:pt x="1902928" y="0"/>
                  </a:lnTo>
                  <a:cubicBezTo>
                    <a:pt x="1916908" y="0"/>
                    <a:pt x="1930316" y="5554"/>
                    <a:pt x="1940202" y="15439"/>
                  </a:cubicBezTo>
                  <a:cubicBezTo>
                    <a:pt x="1950088" y="25325"/>
                    <a:pt x="1955641" y="38733"/>
                    <a:pt x="1955641" y="52714"/>
                  </a:cubicBezTo>
                  <a:lnTo>
                    <a:pt x="1955641" y="983923"/>
                  </a:lnTo>
                  <a:cubicBezTo>
                    <a:pt x="1955641" y="997903"/>
                    <a:pt x="1950088" y="1011311"/>
                    <a:pt x="1940202" y="1021197"/>
                  </a:cubicBezTo>
                  <a:cubicBezTo>
                    <a:pt x="1930316" y="1031083"/>
                    <a:pt x="1916908" y="1036636"/>
                    <a:pt x="1902928" y="1036636"/>
                  </a:cubicBezTo>
                  <a:lnTo>
                    <a:pt x="52714" y="1036636"/>
                  </a:lnTo>
                  <a:cubicBezTo>
                    <a:pt x="38733" y="1036636"/>
                    <a:pt x="25325" y="1031083"/>
                    <a:pt x="15439" y="1021197"/>
                  </a:cubicBezTo>
                  <a:cubicBezTo>
                    <a:pt x="5554" y="1011311"/>
                    <a:pt x="0" y="997903"/>
                    <a:pt x="0" y="983923"/>
                  </a:cubicBezTo>
                  <a:lnTo>
                    <a:pt x="0" y="52714"/>
                  </a:lnTo>
                  <a:cubicBezTo>
                    <a:pt x="0" y="38733"/>
                    <a:pt x="5554" y="25325"/>
                    <a:pt x="15439" y="15439"/>
                  </a:cubicBezTo>
                  <a:cubicBezTo>
                    <a:pt x="25325" y="5554"/>
                    <a:pt x="38733" y="0"/>
                    <a:pt x="52714" y="0"/>
                  </a:cubicBezTo>
                  <a:close/>
                </a:path>
              </a:pathLst>
            </a:custGeom>
            <a:solidFill>
              <a:srgbClr val="FFFFFF"/>
            </a:solidFill>
          </p:spPr>
        </p:sp>
        <p:sp>
          <p:nvSpPr>
            <p:cNvPr name="TextBox 5" id="5"/>
            <p:cNvSpPr txBox="true"/>
            <p:nvPr/>
          </p:nvSpPr>
          <p:spPr>
            <a:xfrm>
              <a:off x="0" y="-47625"/>
              <a:ext cx="1955641" cy="1084261"/>
            </a:xfrm>
            <a:prstGeom prst="rect">
              <a:avLst/>
            </a:prstGeom>
          </p:spPr>
          <p:txBody>
            <a:bodyPr anchor="ctr" rtlCol="false" tIns="50800" lIns="50800" bIns="50800" rIns="50800"/>
            <a:lstStyle/>
            <a:p>
              <a:pPr algn="ctr">
                <a:lnSpc>
                  <a:spcPts val="3266"/>
                </a:lnSpc>
              </a:pPr>
            </a:p>
          </p:txBody>
        </p:sp>
      </p:grpSp>
      <p:grpSp>
        <p:nvGrpSpPr>
          <p:cNvPr name="Group 6" id="6"/>
          <p:cNvGrpSpPr/>
          <p:nvPr/>
        </p:nvGrpSpPr>
        <p:grpSpPr>
          <a:xfrm rot="0">
            <a:off x="9453550" y="4120573"/>
            <a:ext cx="7490235" cy="3970386"/>
            <a:chOff x="0" y="0"/>
            <a:chExt cx="1955641" cy="1036636"/>
          </a:xfrm>
        </p:grpSpPr>
        <p:sp>
          <p:nvSpPr>
            <p:cNvPr name="Freeform 7" id="7"/>
            <p:cNvSpPr/>
            <p:nvPr/>
          </p:nvSpPr>
          <p:spPr>
            <a:xfrm flipH="false" flipV="false" rot="0">
              <a:off x="0" y="0"/>
              <a:ext cx="1955641" cy="1036636"/>
            </a:xfrm>
            <a:custGeom>
              <a:avLst/>
              <a:gdLst/>
              <a:ahLst/>
              <a:cxnLst/>
              <a:rect r="r" b="b" t="t" l="l"/>
              <a:pathLst>
                <a:path h="1036636" w="1955641">
                  <a:moveTo>
                    <a:pt x="52714" y="0"/>
                  </a:moveTo>
                  <a:lnTo>
                    <a:pt x="1902928" y="0"/>
                  </a:lnTo>
                  <a:cubicBezTo>
                    <a:pt x="1916908" y="0"/>
                    <a:pt x="1930316" y="5554"/>
                    <a:pt x="1940202" y="15439"/>
                  </a:cubicBezTo>
                  <a:cubicBezTo>
                    <a:pt x="1950088" y="25325"/>
                    <a:pt x="1955641" y="38733"/>
                    <a:pt x="1955641" y="52714"/>
                  </a:cubicBezTo>
                  <a:lnTo>
                    <a:pt x="1955641" y="983923"/>
                  </a:lnTo>
                  <a:cubicBezTo>
                    <a:pt x="1955641" y="997903"/>
                    <a:pt x="1950088" y="1011311"/>
                    <a:pt x="1940202" y="1021197"/>
                  </a:cubicBezTo>
                  <a:cubicBezTo>
                    <a:pt x="1930316" y="1031083"/>
                    <a:pt x="1916908" y="1036636"/>
                    <a:pt x="1902928" y="1036636"/>
                  </a:cubicBezTo>
                  <a:lnTo>
                    <a:pt x="52714" y="1036636"/>
                  </a:lnTo>
                  <a:cubicBezTo>
                    <a:pt x="38733" y="1036636"/>
                    <a:pt x="25325" y="1031083"/>
                    <a:pt x="15439" y="1021197"/>
                  </a:cubicBezTo>
                  <a:cubicBezTo>
                    <a:pt x="5554" y="1011311"/>
                    <a:pt x="0" y="997903"/>
                    <a:pt x="0" y="983923"/>
                  </a:cubicBezTo>
                  <a:lnTo>
                    <a:pt x="0" y="52714"/>
                  </a:lnTo>
                  <a:cubicBezTo>
                    <a:pt x="0" y="38733"/>
                    <a:pt x="5554" y="25325"/>
                    <a:pt x="15439" y="15439"/>
                  </a:cubicBezTo>
                  <a:cubicBezTo>
                    <a:pt x="25325" y="5554"/>
                    <a:pt x="38733" y="0"/>
                    <a:pt x="52714" y="0"/>
                  </a:cubicBezTo>
                  <a:close/>
                </a:path>
              </a:pathLst>
            </a:custGeom>
            <a:solidFill>
              <a:srgbClr val="FFFFFF"/>
            </a:solidFill>
          </p:spPr>
        </p:sp>
        <p:sp>
          <p:nvSpPr>
            <p:cNvPr name="TextBox 8" id="8"/>
            <p:cNvSpPr txBox="true"/>
            <p:nvPr/>
          </p:nvSpPr>
          <p:spPr>
            <a:xfrm>
              <a:off x="0" y="-47625"/>
              <a:ext cx="1955641" cy="1084261"/>
            </a:xfrm>
            <a:prstGeom prst="rect">
              <a:avLst/>
            </a:prstGeom>
          </p:spPr>
          <p:txBody>
            <a:bodyPr anchor="ctr" rtlCol="false" tIns="50800" lIns="50800" bIns="50800" rIns="50800"/>
            <a:lstStyle/>
            <a:p>
              <a:pPr algn="ctr">
                <a:lnSpc>
                  <a:spcPts val="3266"/>
                </a:lnSpc>
              </a:pPr>
            </a:p>
          </p:txBody>
        </p:sp>
      </p:grpSp>
      <p:sp>
        <p:nvSpPr>
          <p:cNvPr name="Freeform 9" id="9"/>
          <p:cNvSpPr/>
          <p:nvPr/>
        </p:nvSpPr>
        <p:spPr>
          <a:xfrm flipH="false" flipV="false" rot="0">
            <a:off x="7171393" y="8846806"/>
            <a:ext cx="3945213" cy="631234"/>
          </a:xfrm>
          <a:custGeom>
            <a:avLst/>
            <a:gdLst/>
            <a:ahLst/>
            <a:cxnLst/>
            <a:rect r="r" b="b" t="t" l="l"/>
            <a:pathLst>
              <a:path h="631234" w="3945213">
                <a:moveTo>
                  <a:pt x="0" y="0"/>
                </a:moveTo>
                <a:lnTo>
                  <a:pt x="3945214" y="0"/>
                </a:lnTo>
                <a:lnTo>
                  <a:pt x="3945214" y="631234"/>
                </a:lnTo>
                <a:lnTo>
                  <a:pt x="0" y="6312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13554876" y="-1679074"/>
            <a:ext cx="5775402" cy="6905372"/>
          </a:xfrm>
          <a:custGeom>
            <a:avLst/>
            <a:gdLst/>
            <a:ahLst/>
            <a:cxnLst/>
            <a:rect r="r" b="b" t="t" l="l"/>
            <a:pathLst>
              <a:path h="6905372" w="5775402">
                <a:moveTo>
                  <a:pt x="0" y="0"/>
                </a:moveTo>
                <a:lnTo>
                  <a:pt x="5775403" y="0"/>
                </a:lnTo>
                <a:lnTo>
                  <a:pt x="5775403" y="6905372"/>
                </a:lnTo>
                <a:lnTo>
                  <a:pt x="0" y="690537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1130501" y="-1463718"/>
            <a:ext cx="5586102" cy="6607218"/>
          </a:xfrm>
          <a:custGeom>
            <a:avLst/>
            <a:gdLst/>
            <a:ahLst/>
            <a:cxnLst/>
            <a:rect r="r" b="b" t="t" l="l"/>
            <a:pathLst>
              <a:path h="6607218" w="5586102">
                <a:moveTo>
                  <a:pt x="0" y="0"/>
                </a:moveTo>
                <a:lnTo>
                  <a:pt x="5586102" y="0"/>
                </a:lnTo>
                <a:lnTo>
                  <a:pt x="5586102" y="6607218"/>
                </a:lnTo>
                <a:lnTo>
                  <a:pt x="0" y="660721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2" id="12"/>
          <p:cNvSpPr txBox="true"/>
          <p:nvPr/>
        </p:nvSpPr>
        <p:spPr>
          <a:xfrm rot="0">
            <a:off x="3827715" y="1964186"/>
            <a:ext cx="10013468" cy="1032437"/>
          </a:xfrm>
          <a:prstGeom prst="rect">
            <a:avLst/>
          </a:prstGeom>
        </p:spPr>
        <p:txBody>
          <a:bodyPr anchor="t" rtlCol="false" tIns="0" lIns="0" bIns="0" rIns="0">
            <a:spAutoFit/>
          </a:bodyPr>
          <a:lstStyle/>
          <a:p>
            <a:pPr algn="ctr" marL="0" indent="0" lvl="0">
              <a:lnSpc>
                <a:spcPts val="7644"/>
              </a:lnSpc>
            </a:pPr>
            <a:r>
              <a:rPr lang="en-US" sz="7644">
                <a:solidFill>
                  <a:srgbClr val="000000"/>
                </a:solidFill>
                <a:latin typeface="Bobby Jones Soft"/>
                <a:ea typeface="Bobby Jones Soft"/>
                <a:cs typeface="Bobby Jones Soft"/>
                <a:sym typeface="Bobby Jones Soft"/>
              </a:rPr>
              <a:t> Applicability</a:t>
            </a:r>
          </a:p>
        </p:txBody>
      </p:sp>
      <p:sp>
        <p:nvSpPr>
          <p:cNvPr name="TextBox 13" id="13"/>
          <p:cNvSpPr txBox="true"/>
          <p:nvPr/>
        </p:nvSpPr>
        <p:spPr>
          <a:xfrm rot="0">
            <a:off x="1662550" y="4034848"/>
            <a:ext cx="6295691" cy="3690357"/>
          </a:xfrm>
          <a:prstGeom prst="rect">
            <a:avLst/>
          </a:prstGeom>
        </p:spPr>
        <p:txBody>
          <a:bodyPr anchor="t" rtlCol="false" tIns="0" lIns="0" bIns="0" rIns="0">
            <a:spAutoFit/>
          </a:bodyPr>
          <a:lstStyle/>
          <a:p>
            <a:pPr algn="just">
              <a:lnSpc>
                <a:spcPts val="2658"/>
              </a:lnSpc>
            </a:pPr>
          </a:p>
          <a:p>
            <a:pPr algn="just">
              <a:lnSpc>
                <a:spcPts val="4008"/>
              </a:lnSpc>
            </a:pPr>
            <a:r>
              <a:rPr lang="en-US" sz="2672" strike="noStrike" u="none">
                <a:solidFill>
                  <a:srgbClr val="544541"/>
                </a:solidFill>
                <a:latin typeface="Jua"/>
                <a:ea typeface="Jua"/>
                <a:cs typeface="Jua"/>
                <a:sym typeface="Jua"/>
              </a:rPr>
              <a:t>Implementation is simple and flexible:</a:t>
            </a:r>
          </a:p>
          <a:p>
            <a:pPr algn="just">
              <a:lnSpc>
                <a:spcPts val="3258"/>
              </a:lnSpc>
            </a:pPr>
            <a:r>
              <a:rPr lang="en-US" sz="2172" strike="noStrike" u="none">
                <a:solidFill>
                  <a:srgbClr val="544541"/>
                </a:solidFill>
                <a:latin typeface="Jua"/>
                <a:ea typeface="Jua"/>
                <a:cs typeface="Jua"/>
                <a:sym typeface="Jua"/>
              </a:rPr>
              <a:t>* Start with one room as the repair lab</a:t>
            </a:r>
          </a:p>
          <a:p>
            <a:pPr algn="just">
              <a:lnSpc>
                <a:spcPts val="3258"/>
              </a:lnSpc>
            </a:pPr>
            <a:r>
              <a:rPr lang="en-US" sz="2172" strike="noStrike" u="none">
                <a:solidFill>
                  <a:srgbClr val="544541"/>
                </a:solidFill>
                <a:latin typeface="Jua"/>
                <a:ea typeface="Jua"/>
                <a:cs typeface="Jua"/>
                <a:sym typeface="Jua"/>
              </a:rPr>
              <a:t>* Use existing computers and broken devices for training</a:t>
            </a:r>
          </a:p>
          <a:p>
            <a:pPr algn="just">
              <a:lnSpc>
                <a:spcPts val="3258"/>
              </a:lnSpc>
            </a:pPr>
            <a:r>
              <a:rPr lang="en-US" sz="2172" strike="noStrike" u="none">
                <a:solidFill>
                  <a:srgbClr val="544541"/>
                </a:solidFill>
                <a:latin typeface="Jua"/>
                <a:ea typeface="Jua"/>
                <a:cs typeface="Jua"/>
                <a:sym typeface="Jua"/>
              </a:rPr>
              <a:t>* Assign student ambassadors or VET trainees to manage tasks</a:t>
            </a:r>
          </a:p>
          <a:p>
            <a:pPr algn="just">
              <a:lnSpc>
                <a:spcPts val="3258"/>
              </a:lnSpc>
            </a:pPr>
            <a:r>
              <a:rPr lang="en-US" sz="2172" strike="noStrike" u="none">
                <a:solidFill>
                  <a:srgbClr val="544541"/>
                </a:solidFill>
                <a:latin typeface="Jua"/>
                <a:ea typeface="Jua"/>
                <a:cs typeface="Jua"/>
                <a:sym typeface="Jua"/>
              </a:rPr>
              <a:t>* Collaborate with local recycling centres</a:t>
            </a:r>
          </a:p>
          <a:p>
            <a:pPr algn="just">
              <a:lnSpc>
                <a:spcPts val="3030"/>
              </a:lnSpc>
            </a:pPr>
            <a:r>
              <a:rPr lang="en-US" sz="2020" strike="noStrike" u="none">
                <a:solidFill>
                  <a:srgbClr val="544541"/>
                </a:solidFill>
                <a:latin typeface="Jua"/>
                <a:ea typeface="Jua"/>
                <a:cs typeface="Jua"/>
                <a:sym typeface="Jua"/>
              </a:rPr>
              <a:t>* Track progress monthly</a:t>
            </a:r>
          </a:p>
        </p:txBody>
      </p:sp>
      <p:sp>
        <p:nvSpPr>
          <p:cNvPr name="Freeform 14" id="14"/>
          <p:cNvSpPr/>
          <p:nvPr/>
        </p:nvSpPr>
        <p:spPr>
          <a:xfrm flipH="false" flipV="false" rot="0">
            <a:off x="11694583" y="8065600"/>
            <a:ext cx="7315200" cy="3764003"/>
          </a:xfrm>
          <a:custGeom>
            <a:avLst/>
            <a:gdLst/>
            <a:ahLst/>
            <a:cxnLst/>
            <a:rect r="r" b="b" t="t" l="l"/>
            <a:pathLst>
              <a:path h="3764003" w="7315200">
                <a:moveTo>
                  <a:pt x="0" y="0"/>
                </a:moveTo>
                <a:lnTo>
                  <a:pt x="7315200" y="0"/>
                </a:lnTo>
                <a:lnTo>
                  <a:pt x="7315200" y="3764003"/>
                </a:lnTo>
                <a:lnTo>
                  <a:pt x="0" y="376400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721783" y="7890201"/>
            <a:ext cx="7028385" cy="4114800"/>
          </a:xfrm>
          <a:custGeom>
            <a:avLst/>
            <a:gdLst/>
            <a:ahLst/>
            <a:cxnLst/>
            <a:rect r="r" b="b" t="t" l="l"/>
            <a:pathLst>
              <a:path h="4114800" w="7028385">
                <a:moveTo>
                  <a:pt x="0" y="0"/>
                </a:moveTo>
                <a:lnTo>
                  <a:pt x="7028385" y="0"/>
                </a:lnTo>
                <a:lnTo>
                  <a:pt x="7028385"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6" id="16"/>
          <p:cNvSpPr txBox="true"/>
          <p:nvPr/>
        </p:nvSpPr>
        <p:spPr>
          <a:xfrm rot="0">
            <a:off x="9954758" y="4646145"/>
            <a:ext cx="6989027" cy="2791936"/>
          </a:xfrm>
          <a:prstGeom prst="rect">
            <a:avLst/>
          </a:prstGeom>
        </p:spPr>
        <p:txBody>
          <a:bodyPr anchor="t" rtlCol="false" tIns="0" lIns="0" bIns="0" rIns="0">
            <a:spAutoFit/>
          </a:bodyPr>
          <a:lstStyle/>
          <a:p>
            <a:pPr algn="ctr">
              <a:lnSpc>
                <a:spcPts val="3624"/>
              </a:lnSpc>
              <a:spcBef>
                <a:spcPct val="0"/>
              </a:spcBef>
            </a:pPr>
            <a:r>
              <a:rPr lang="en-US" sz="2589">
                <a:solidFill>
                  <a:srgbClr val="000000"/>
                </a:solidFill>
                <a:latin typeface="Jua"/>
                <a:ea typeface="Jua"/>
                <a:cs typeface="Jua"/>
                <a:sym typeface="Jua"/>
              </a:rPr>
              <a:t>These solutions can be integrated into ICT, electronics, sustainability or vocational courses. Companies can use them in employee training or CSR programs. The approach is adaptable, scalable and suitable for many different institutions.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1126" t="-51540" r="-23384" b="-2970"/>
            </a:stretch>
          </a:blipFill>
        </p:spPr>
      </p:sp>
      <p:grpSp>
        <p:nvGrpSpPr>
          <p:cNvPr name="Group 3" id="3"/>
          <p:cNvGrpSpPr/>
          <p:nvPr/>
        </p:nvGrpSpPr>
        <p:grpSpPr>
          <a:xfrm rot="-89729">
            <a:off x="-501512" y="9516832"/>
            <a:ext cx="19919519" cy="8229600"/>
            <a:chOff x="0" y="0"/>
            <a:chExt cx="5377540" cy="2221690"/>
          </a:xfrm>
        </p:grpSpPr>
        <p:sp>
          <p:nvSpPr>
            <p:cNvPr name="Freeform 4" id="4"/>
            <p:cNvSpPr/>
            <p:nvPr/>
          </p:nvSpPr>
          <p:spPr>
            <a:xfrm flipH="false" flipV="false" rot="0">
              <a:off x="0" y="0"/>
              <a:ext cx="5377540" cy="2221690"/>
            </a:xfrm>
            <a:custGeom>
              <a:avLst/>
              <a:gdLst/>
              <a:ahLst/>
              <a:cxnLst/>
              <a:rect r="r" b="b" t="t" l="l"/>
              <a:pathLst>
                <a:path h="2221690" w="5377540">
                  <a:moveTo>
                    <a:pt x="10494" y="0"/>
                  </a:moveTo>
                  <a:lnTo>
                    <a:pt x="5367046" y="0"/>
                  </a:lnTo>
                  <a:cubicBezTo>
                    <a:pt x="5369829" y="0"/>
                    <a:pt x="5372498" y="1106"/>
                    <a:pt x="5374466" y="3074"/>
                  </a:cubicBezTo>
                  <a:cubicBezTo>
                    <a:pt x="5376434" y="5042"/>
                    <a:pt x="5377540" y="7711"/>
                    <a:pt x="5377540" y="10494"/>
                  </a:cubicBezTo>
                  <a:lnTo>
                    <a:pt x="5377540" y="2211196"/>
                  </a:lnTo>
                  <a:cubicBezTo>
                    <a:pt x="5377540" y="2216992"/>
                    <a:pt x="5372841" y="2221690"/>
                    <a:pt x="5367046" y="2221690"/>
                  </a:cubicBezTo>
                  <a:lnTo>
                    <a:pt x="10494" y="2221690"/>
                  </a:lnTo>
                  <a:cubicBezTo>
                    <a:pt x="7711" y="2221690"/>
                    <a:pt x="5042" y="2220585"/>
                    <a:pt x="3074" y="2218617"/>
                  </a:cubicBezTo>
                  <a:cubicBezTo>
                    <a:pt x="1106" y="2216649"/>
                    <a:pt x="0" y="2213979"/>
                    <a:pt x="0" y="2211196"/>
                  </a:cubicBezTo>
                  <a:lnTo>
                    <a:pt x="0" y="10494"/>
                  </a:lnTo>
                  <a:cubicBezTo>
                    <a:pt x="0" y="4698"/>
                    <a:pt x="4698" y="0"/>
                    <a:pt x="10494" y="0"/>
                  </a:cubicBezTo>
                  <a:close/>
                </a:path>
              </a:pathLst>
            </a:custGeom>
            <a:solidFill>
              <a:srgbClr val="34622F"/>
            </a:solidFill>
          </p:spPr>
        </p:sp>
        <p:sp>
          <p:nvSpPr>
            <p:cNvPr name="TextBox 5" id="5"/>
            <p:cNvSpPr txBox="true"/>
            <p:nvPr/>
          </p:nvSpPr>
          <p:spPr>
            <a:xfrm>
              <a:off x="0" y="-47625"/>
              <a:ext cx="5377540" cy="2269315"/>
            </a:xfrm>
            <a:prstGeom prst="rect">
              <a:avLst/>
            </a:prstGeom>
          </p:spPr>
          <p:txBody>
            <a:bodyPr anchor="ctr" rtlCol="false" tIns="50800" lIns="50800" bIns="50800" rIns="50800"/>
            <a:lstStyle/>
            <a:p>
              <a:pPr algn="ctr">
                <a:lnSpc>
                  <a:spcPts val="3266"/>
                </a:lnSpc>
              </a:pPr>
            </a:p>
          </p:txBody>
        </p:sp>
      </p:grpSp>
      <p:sp>
        <p:nvSpPr>
          <p:cNvPr name="Freeform 6" id="6"/>
          <p:cNvSpPr/>
          <p:nvPr/>
        </p:nvSpPr>
        <p:spPr>
          <a:xfrm flipH="false" flipV="false" rot="0">
            <a:off x="-2987373" y="500001"/>
            <a:ext cx="8717441" cy="12890856"/>
          </a:xfrm>
          <a:custGeom>
            <a:avLst/>
            <a:gdLst/>
            <a:ahLst/>
            <a:cxnLst/>
            <a:rect r="r" b="b" t="t" l="l"/>
            <a:pathLst>
              <a:path h="12890856" w="8717441">
                <a:moveTo>
                  <a:pt x="0" y="0"/>
                </a:moveTo>
                <a:lnTo>
                  <a:pt x="8717441" y="0"/>
                </a:lnTo>
                <a:lnTo>
                  <a:pt x="8717441" y="12890856"/>
                </a:lnTo>
                <a:lnTo>
                  <a:pt x="0" y="128908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4472367" y="4033500"/>
            <a:ext cx="9856140" cy="4402733"/>
          </a:xfrm>
          <a:prstGeom prst="rect">
            <a:avLst/>
          </a:prstGeom>
        </p:spPr>
        <p:txBody>
          <a:bodyPr anchor="t" rtlCol="false" tIns="0" lIns="0" bIns="0" rIns="0">
            <a:spAutoFit/>
          </a:bodyPr>
          <a:lstStyle/>
          <a:p>
            <a:pPr algn="ctr">
              <a:lnSpc>
                <a:spcPts val="3497"/>
              </a:lnSpc>
            </a:pPr>
            <a:r>
              <a:rPr lang="en-US" sz="3299">
                <a:solidFill>
                  <a:srgbClr val="000000"/>
                </a:solidFill>
                <a:latin typeface="Calistoga"/>
                <a:ea typeface="Calistoga"/>
                <a:cs typeface="Calistoga"/>
                <a:sym typeface="Calistoga"/>
              </a:rPr>
              <a:t>Reducing e-waste is not only about recycling — it’s about rethinking how we use technology. Innovative ideas help us see new possibilities, sustainability ensures long-term environmental benefits, feasibility makes projects realistic, and applicability ensures they can be adopted quickly. With commitment and teamwork, schools and VET companies can lead the way in reducing invisible electronic waste and shaping a greener digital future.</a:t>
            </a:r>
          </a:p>
        </p:txBody>
      </p:sp>
      <p:sp>
        <p:nvSpPr>
          <p:cNvPr name="TextBox 8" id="8"/>
          <p:cNvSpPr txBox="true"/>
          <p:nvPr/>
        </p:nvSpPr>
        <p:spPr>
          <a:xfrm rot="0">
            <a:off x="5730958" y="1514080"/>
            <a:ext cx="6826085" cy="2097469"/>
          </a:xfrm>
          <a:prstGeom prst="rect">
            <a:avLst/>
          </a:prstGeom>
        </p:spPr>
        <p:txBody>
          <a:bodyPr anchor="t" rtlCol="false" tIns="0" lIns="0" bIns="0" rIns="0">
            <a:spAutoFit/>
          </a:bodyPr>
          <a:lstStyle/>
          <a:p>
            <a:pPr algn="ctr">
              <a:lnSpc>
                <a:spcPts val="5424"/>
              </a:lnSpc>
            </a:pPr>
            <a:r>
              <a:rPr lang="en-US" sz="5117">
                <a:solidFill>
                  <a:srgbClr val="000000"/>
                </a:solidFill>
                <a:latin typeface="Bobby Jones Soft"/>
                <a:ea typeface="Bobby Jones Soft"/>
                <a:cs typeface="Bobby Jones Soft"/>
                <a:sym typeface="Bobby Jones Soft"/>
              </a:rPr>
              <a:t>Conclusion: Innovation + Sustainability = Real Change</a:t>
            </a:r>
          </a:p>
        </p:txBody>
      </p:sp>
      <p:sp>
        <p:nvSpPr>
          <p:cNvPr name="Freeform 9" id="9"/>
          <p:cNvSpPr/>
          <p:nvPr/>
        </p:nvSpPr>
        <p:spPr>
          <a:xfrm flipH="false" flipV="false" rot="360481">
            <a:off x="1888612" y="6892144"/>
            <a:ext cx="2904948" cy="2397903"/>
          </a:xfrm>
          <a:custGeom>
            <a:avLst/>
            <a:gdLst/>
            <a:ahLst/>
            <a:cxnLst/>
            <a:rect r="r" b="b" t="t" l="l"/>
            <a:pathLst>
              <a:path h="2397903" w="2904948">
                <a:moveTo>
                  <a:pt x="0" y="0"/>
                </a:moveTo>
                <a:lnTo>
                  <a:pt x="2904948" y="0"/>
                </a:lnTo>
                <a:lnTo>
                  <a:pt x="2904948" y="2397903"/>
                </a:lnTo>
                <a:lnTo>
                  <a:pt x="0" y="239790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0" id="10"/>
          <p:cNvSpPr/>
          <p:nvPr/>
        </p:nvSpPr>
        <p:spPr>
          <a:xfrm flipH="false" flipV="false" rot="0">
            <a:off x="13972183" y="265410"/>
            <a:ext cx="5549820" cy="11384247"/>
          </a:xfrm>
          <a:custGeom>
            <a:avLst/>
            <a:gdLst/>
            <a:ahLst/>
            <a:cxnLst/>
            <a:rect r="r" b="b" t="t" l="l"/>
            <a:pathLst>
              <a:path h="11384247" w="5549820">
                <a:moveTo>
                  <a:pt x="0" y="0"/>
                </a:moveTo>
                <a:lnTo>
                  <a:pt x="5549821" y="0"/>
                </a:lnTo>
                <a:lnTo>
                  <a:pt x="5549821" y="11384247"/>
                </a:lnTo>
                <a:lnTo>
                  <a:pt x="0" y="1138424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197799">
            <a:off x="13147324" y="1912544"/>
            <a:ext cx="2362367" cy="2087474"/>
          </a:xfrm>
          <a:custGeom>
            <a:avLst/>
            <a:gdLst/>
            <a:ahLst/>
            <a:cxnLst/>
            <a:rect r="r" b="b" t="t" l="l"/>
            <a:pathLst>
              <a:path h="2087474" w="2362367">
                <a:moveTo>
                  <a:pt x="0" y="0"/>
                </a:moveTo>
                <a:lnTo>
                  <a:pt x="2362367" y="0"/>
                </a:lnTo>
                <a:lnTo>
                  <a:pt x="2362367" y="2087473"/>
                </a:lnTo>
                <a:lnTo>
                  <a:pt x="0" y="208747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457C40"/>
        </a:solidFill>
      </p:bgPr>
    </p:bg>
    <p:spTree>
      <p:nvGrpSpPr>
        <p:cNvPr id="1" name=""/>
        <p:cNvGrpSpPr/>
        <p:nvPr/>
      </p:nvGrpSpPr>
      <p:grpSpPr>
        <a:xfrm>
          <a:off x="0" y="0"/>
          <a:ext cx="0" cy="0"/>
          <a:chOff x="0" y="0"/>
          <a:chExt cx="0" cy="0"/>
        </a:xfrm>
      </p:grpSpPr>
      <p:sp>
        <p:nvSpPr>
          <p:cNvPr name="Freeform 2" id="2"/>
          <p:cNvSpPr/>
          <p:nvPr/>
        </p:nvSpPr>
        <p:spPr>
          <a:xfrm flipH="false" flipV="false" rot="0">
            <a:off x="1017559" y="6016898"/>
            <a:ext cx="3665913" cy="4114800"/>
          </a:xfrm>
          <a:custGeom>
            <a:avLst/>
            <a:gdLst/>
            <a:ahLst/>
            <a:cxnLst/>
            <a:rect r="r" b="b" t="t" l="l"/>
            <a:pathLst>
              <a:path h="4114800" w="3665913">
                <a:moveTo>
                  <a:pt x="0" y="0"/>
                </a:moveTo>
                <a:lnTo>
                  <a:pt x="3665913" y="0"/>
                </a:lnTo>
                <a:lnTo>
                  <a:pt x="366591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447395" y="4854028"/>
            <a:ext cx="13393209" cy="888794"/>
          </a:xfrm>
          <a:prstGeom prst="rect">
            <a:avLst/>
          </a:prstGeom>
        </p:spPr>
        <p:txBody>
          <a:bodyPr anchor="t" rtlCol="false" tIns="0" lIns="0" bIns="0" rIns="0">
            <a:spAutoFit/>
          </a:bodyPr>
          <a:lstStyle/>
          <a:p>
            <a:pPr algn="ctr">
              <a:lnSpc>
                <a:spcPts val="7186"/>
              </a:lnSpc>
              <a:spcBef>
                <a:spcPct val="0"/>
              </a:spcBef>
            </a:pPr>
            <a:r>
              <a:rPr lang="en-US" sz="5133">
                <a:solidFill>
                  <a:srgbClr val="000000"/>
                </a:solidFill>
                <a:latin typeface="Bobby Jones"/>
                <a:ea typeface="Bobby Jones"/>
                <a:cs typeface="Bobby Jones"/>
                <a:sym typeface="Bobby Jones"/>
              </a:rPr>
              <a:t>Thanks for your attention and have a nice day!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DAG5V8kiCN8</dc:identifier>
  <dcterms:modified xsi:type="dcterms:W3CDTF">2011-08-01T06:04:30Z</dcterms:modified>
  <cp:revision>1</cp:revision>
  <dc:title>How To Recycle Waste Presentation</dc:title>
</cp:coreProperties>
</file>